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55" r:id="rId2"/>
    <p:sldId id="379" r:id="rId3"/>
    <p:sldId id="380" r:id="rId4"/>
    <p:sldId id="381" r:id="rId5"/>
    <p:sldId id="382" r:id="rId6"/>
    <p:sldId id="383" r:id="rId7"/>
    <p:sldId id="375" r:id="rId8"/>
    <p:sldId id="376" r:id="rId9"/>
    <p:sldId id="390" r:id="rId10"/>
    <p:sldId id="384" r:id="rId11"/>
    <p:sldId id="388" r:id="rId12"/>
    <p:sldId id="386" r:id="rId13"/>
    <p:sldId id="387" r:id="rId14"/>
    <p:sldId id="391" r:id="rId15"/>
    <p:sldId id="389" r:id="rId1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1515" autoAdjust="0"/>
  </p:normalViewPr>
  <p:slideViewPr>
    <p:cSldViewPr>
      <p:cViewPr varScale="1">
        <p:scale>
          <a:sx n="37" d="100"/>
          <a:sy n="37" d="100"/>
        </p:scale>
        <p:origin x="-1651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62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45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62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62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66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28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15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Making Choices or Decisions</a:t>
            </a:r>
            <a:br>
              <a:rPr lang="en-US" sz="4800" dirty="0" smtClean="0"/>
            </a:br>
            <a:r>
              <a:rPr lang="en-US" sz="4800" dirty="0" smtClean="0"/>
              <a:t>aka</a:t>
            </a:r>
            <a:r>
              <a:rPr lang="en-US" sz="4800" dirty="0"/>
              <a:t> </a:t>
            </a:r>
            <a:r>
              <a:rPr lang="en-US" sz="4800" dirty="0">
                <a:solidFill>
                  <a:srgbClr val="FFC000"/>
                </a:solidFill>
              </a:rPr>
              <a:t>Conditional </a:t>
            </a:r>
            <a:r>
              <a:rPr lang="en-US" sz="4800" dirty="0" smtClean="0">
                <a:solidFill>
                  <a:srgbClr val="FFC000"/>
                </a:solidFill>
              </a:rPr>
              <a:t>Statements</a:t>
            </a:r>
            <a:r>
              <a:rPr lang="en-US" sz="4800" dirty="0"/>
              <a:t/>
            </a:r>
            <a:br>
              <a:rPr lang="en-US" sz="4800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IF, IF-Else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4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Use conditions to make decisions</a:t>
            </a:r>
            <a:endParaRPr lang="en-US" b="1" dirty="0"/>
          </a:p>
        </p:txBody>
      </p:sp>
      <p:sp>
        <p:nvSpPr>
          <p:cNvPr id="246788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IF “</a:t>
            </a:r>
            <a:r>
              <a:rPr lang="en-US" sz="3200" u="sng" dirty="0" smtClean="0"/>
              <a:t>it is raining</a:t>
            </a:r>
            <a:r>
              <a:rPr lang="en-US" sz="3200" dirty="0" smtClean="0"/>
              <a:t>” </a:t>
            </a:r>
            <a:r>
              <a:rPr lang="en-US" sz="3200" b="1" dirty="0" smtClean="0"/>
              <a:t>let’s take the umbrella</a:t>
            </a:r>
            <a:r>
              <a:rPr lang="en-US" sz="3200" dirty="0" smtClean="0"/>
              <a:t>.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 smtClean="0"/>
              <a:t>In Scratch: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2E37-3C37-4939-99AD-B77A2D5C07B6}" type="slidenum">
              <a:rPr lang="en-US"/>
              <a:pPr/>
              <a:t>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172" y="3833812"/>
            <a:ext cx="4782828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6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Making choices</a:t>
            </a:r>
            <a:endParaRPr lang="en-US" b="1" dirty="0"/>
          </a:p>
        </p:txBody>
      </p:sp>
      <p:sp>
        <p:nvSpPr>
          <p:cNvPr id="246788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IF “</a:t>
            </a:r>
            <a:r>
              <a:rPr lang="en-US" sz="3200" u="sng" dirty="0" smtClean="0"/>
              <a:t>the light is red</a:t>
            </a:r>
            <a:r>
              <a:rPr lang="en-US" sz="3200" dirty="0" smtClean="0"/>
              <a:t>” </a:t>
            </a:r>
            <a:r>
              <a:rPr lang="en-US" sz="3200" b="1" i="1" dirty="0" smtClean="0"/>
              <a:t>stop</a:t>
            </a:r>
            <a:r>
              <a:rPr lang="en-US" sz="3200" dirty="0" smtClean="0"/>
              <a:t>.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   ELSE </a:t>
            </a:r>
            <a:r>
              <a:rPr lang="en-US" sz="3200" b="1" i="1" dirty="0" smtClean="0"/>
              <a:t>continue driving</a:t>
            </a:r>
            <a:r>
              <a:rPr lang="en-US" sz="3200" dirty="0" smtClean="0"/>
              <a:t>.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 smtClean="0"/>
              <a:t>In Scratch: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2E37-3C37-4939-99AD-B77A2D5C07B6}" type="slidenum">
              <a:rPr lang="en-US"/>
              <a:pPr/>
              <a:t>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732" y="3352800"/>
            <a:ext cx="6314268" cy="25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68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ball and paddle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Freely moving ball: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763293"/>
            <a:ext cx="4191000" cy="340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662" y="3276600"/>
            <a:ext cx="2691938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9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Insert the paddle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057400"/>
            <a:ext cx="3276600" cy="299167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4114800" cy="3328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24400" y="56388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Checking once is not enough!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465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</a:t>
            </a:r>
            <a:r>
              <a:rPr lang="en-US" dirty="0"/>
              <a:t>the sprite to </a:t>
            </a:r>
            <a:r>
              <a:rPr lang="en-US" i="1" dirty="0"/>
              <a:t>see</a:t>
            </a:r>
            <a:r>
              <a:rPr lang="en-US" dirty="0"/>
              <a:t> (or know) when the mouse button is </a:t>
            </a:r>
            <a:r>
              <a:rPr lang="en-US" dirty="0" smtClean="0"/>
              <a:t>pressed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Allows </a:t>
            </a:r>
            <a:r>
              <a:rPr lang="en-US" dirty="0"/>
              <a:t>the sprite to </a:t>
            </a:r>
            <a:r>
              <a:rPr lang="en-US" i="1" dirty="0"/>
              <a:t>see</a:t>
            </a:r>
            <a:r>
              <a:rPr lang="en-US" dirty="0"/>
              <a:t> (or know) when a specific key is pressed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6" name="Picture 2" descr="mouse-d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88" y="3040061"/>
            <a:ext cx="2903762" cy="503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key-press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876800"/>
            <a:ext cx="36322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72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Making Choices or Decisions</a:t>
            </a:r>
            <a:br>
              <a:rPr lang="en-US" sz="4800" dirty="0" smtClean="0"/>
            </a:br>
            <a:r>
              <a:rPr lang="en-US" sz="4800" dirty="0" smtClean="0"/>
              <a:t>aka</a:t>
            </a:r>
            <a:r>
              <a:rPr lang="en-US" sz="4800" dirty="0"/>
              <a:t> </a:t>
            </a:r>
            <a:r>
              <a:rPr lang="en-US" sz="4800" dirty="0">
                <a:solidFill>
                  <a:srgbClr val="FFC000"/>
                </a:solidFill>
              </a:rPr>
              <a:t>Conditional </a:t>
            </a:r>
            <a:r>
              <a:rPr lang="en-US" sz="4800" dirty="0" smtClean="0">
                <a:solidFill>
                  <a:srgbClr val="FFC000"/>
                </a:solidFill>
              </a:rPr>
              <a:t>Statements</a:t>
            </a:r>
            <a:r>
              <a:rPr lang="en-US" sz="4800" dirty="0"/>
              <a:t/>
            </a:r>
            <a:br>
              <a:rPr lang="en-US" sz="4800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IF, IF-Else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Thus far 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89120"/>
          </a:xfrm>
        </p:spPr>
        <p:txBody>
          <a:bodyPr/>
          <a:lstStyle/>
          <a:p>
            <a:r>
              <a:rPr lang="en-US" dirty="0" smtClean="0"/>
              <a:t>We have written straight-line programs</a:t>
            </a:r>
          </a:p>
          <a:p>
            <a:r>
              <a:rPr lang="en-US" dirty="0" smtClean="0"/>
              <a:t>Sequence of commands without any forks or choices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895599"/>
            <a:ext cx="4114800" cy="30309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67000"/>
            <a:ext cx="3048000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82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0352" y="2133600"/>
            <a:ext cx="7772400" cy="1362456"/>
          </a:xfrm>
        </p:spPr>
        <p:txBody>
          <a:bodyPr/>
          <a:lstStyle/>
          <a:p>
            <a:pPr algn="ctr"/>
            <a:r>
              <a:rPr lang="en-US" sz="6600" dirty="0" smtClean="0"/>
              <a:t>Real life is not a straight line</a:t>
            </a:r>
            <a:endParaRPr lang="en-US" sz="6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96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</p:sp>
      <p:sp useBgFill="1">
        <p:nvSpPr>
          <p:cNvPr id="73" name="Rectangle 72">
            <a:extLst>
              <a:ext uri="{FF2B5EF4-FFF2-40B4-BE49-F238E27FC236}">
                <a16:creationId xmlns="" xmlns:a16="http://schemas.microsoft.com/office/drawing/2014/main" id="{6981E6A2-4656-4CFE-9BF4-39D81EE2CA9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384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2050" name="Picture 2" descr="Image result for decision making cartoon">
            <a:extLst>
              <a:ext uri="{FF2B5EF4-FFF2-40B4-BE49-F238E27FC236}">
                <a16:creationId xmlns="" xmlns:a16="http://schemas.microsoft.com/office/drawing/2014/main" id="{19EEF471-19FC-4B5A-AA39-B0E9DAF636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" r="-2" b="4601"/>
          <a:stretch/>
        </p:blipFill>
        <p:spPr bwMode="auto">
          <a:xfrm>
            <a:off x="4572001" y="10"/>
            <a:ext cx="457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90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70">
            <a:extLst>
              <a:ext uri="{FF2B5EF4-FFF2-40B4-BE49-F238E27FC236}">
                <a16:creationId xmlns="" xmlns:a16="http://schemas.microsoft.com/office/drawing/2014/main" id="{56533F40-045E-4E3D-9243-864CD4E5866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57704" y="964692"/>
            <a:ext cx="4080510" cy="4936558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93" name="Rectangle 72">
            <a:extLst>
              <a:ext uri="{FF2B5EF4-FFF2-40B4-BE49-F238E27FC236}">
                <a16:creationId xmlns="" xmlns:a16="http://schemas.microsoft.com/office/drawing/2014/main" id="{30402EC6-D845-41B3-BEBE-CB34D9BFEA6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583025" y="1128683"/>
            <a:ext cx="3829870" cy="4608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0" name="Picture 2" descr="Image result for two paths diverged cartoon">
            <a:extLst>
              <a:ext uri="{FF2B5EF4-FFF2-40B4-BE49-F238E27FC236}">
                <a16:creationId xmlns="" xmlns:a16="http://schemas.microsoft.com/office/drawing/2014/main" id="{6C7A6829-6A8F-482F-8211-46C600A5D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592" y="1639604"/>
            <a:ext cx="3586734" cy="358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943BB7-2183-44EC-AA0A-091606B0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4" y="752589"/>
            <a:ext cx="3357605" cy="1188720"/>
          </a:xfrm>
        </p:spPr>
        <p:txBody>
          <a:bodyPr>
            <a:noAutofit/>
          </a:bodyPr>
          <a:lstStyle/>
          <a:p>
            <a:r>
              <a:rPr lang="en-US" sz="4000" dirty="0" smtClean="0"/>
              <a:t>Forks are </a:t>
            </a:r>
            <a:r>
              <a:rPr lang="en-US" sz="4000" dirty="0"/>
              <a:t>a way of life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9C5CFC9-7EFA-4AB6-B4CA-F4CE55480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505" y="2133710"/>
            <a:ext cx="3590138" cy="4026707"/>
          </a:xfrm>
        </p:spPr>
        <p:txBody>
          <a:bodyPr>
            <a:normAutofit/>
          </a:bodyPr>
          <a:lstStyle/>
          <a:p>
            <a:r>
              <a:rPr lang="en-US" sz="3200" dirty="0"/>
              <a:t>We are faced with </a:t>
            </a:r>
            <a:r>
              <a:rPr lang="en-US" sz="3200" dirty="0" smtClean="0"/>
              <a:t>choices (and hence decisions!) all </a:t>
            </a:r>
            <a:r>
              <a:rPr lang="en-US" sz="3200" dirty="0"/>
              <a:t>the time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326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0352" y="3742944"/>
            <a:ext cx="7772400" cy="1362456"/>
          </a:xfrm>
        </p:spPr>
        <p:txBody>
          <a:bodyPr/>
          <a:lstStyle/>
          <a:p>
            <a:r>
              <a:rPr lang="en-US" dirty="0" smtClean="0"/>
              <a:t>Programs can also make choices (decisions)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C000"/>
                </a:solidFill>
              </a:rPr>
              <a:t>It’s very similar to how we make decisions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7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Anatomy of a decision</a:t>
            </a:r>
            <a:endParaRPr lang="en-US" b="1" dirty="0"/>
          </a:p>
        </p:txBody>
      </p:sp>
      <p:sp>
        <p:nvSpPr>
          <p:cNvPr id="246788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 decision statement consists of:</a:t>
            </a:r>
          </a:p>
          <a:p>
            <a:pPr lvl="1"/>
            <a:r>
              <a:rPr lang="en-US" sz="4400" dirty="0" smtClean="0"/>
              <a:t> one or more conditions</a:t>
            </a:r>
          </a:p>
          <a:p>
            <a:pPr lvl="1"/>
            <a:r>
              <a:rPr lang="en-US" sz="4400" dirty="0" smtClean="0"/>
              <a:t> one or more actions</a:t>
            </a:r>
            <a:endParaRPr lang="en-US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2E37-3C37-4939-99AD-B77A2D5C07B6}" type="slidenum">
              <a:rPr lang="en-US"/>
              <a:pPr/>
              <a:t>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01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Conditions: True/False Questions</a:t>
            </a:r>
            <a:endParaRPr lang="en-US" b="1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611563"/>
          </a:xfrm>
        </p:spPr>
        <p:txBody>
          <a:bodyPr>
            <a:normAutofit/>
          </a:bodyPr>
          <a:lstStyle/>
          <a:p>
            <a:pPr marL="609600" indent="-609600"/>
            <a:r>
              <a:rPr lang="en-US" sz="3200" dirty="0" smtClean="0"/>
              <a:t>“Is it raining?” </a:t>
            </a:r>
          </a:p>
          <a:p>
            <a:pPr marL="609600" indent="-609600"/>
            <a:r>
              <a:rPr lang="en-US" sz="3200" dirty="0" smtClean="0"/>
              <a:t>“Is -55 less than 100?”</a:t>
            </a:r>
          </a:p>
          <a:p>
            <a:pPr marL="609600" indent="-609600"/>
            <a:r>
              <a:rPr lang="en-US" sz="3200" dirty="0"/>
              <a:t>“What is your name?” is not a condition!</a:t>
            </a:r>
          </a:p>
          <a:p>
            <a:pPr marL="609600" indent="-609600"/>
            <a:endParaRPr lang="en-US" sz="3200" dirty="0" smtClean="0"/>
          </a:p>
          <a:p>
            <a:pPr marL="609600" indent="-609600"/>
            <a:r>
              <a:rPr lang="en-US" sz="3200" b="1" dirty="0" smtClean="0"/>
              <a:t>Conditions</a:t>
            </a:r>
            <a:r>
              <a:rPr lang="en-US" sz="3200" dirty="0" smtClean="0"/>
              <a:t>  are shown as “diamond” blocks in Scratch.</a:t>
            </a:r>
          </a:p>
          <a:p>
            <a:pPr marL="609600" indent="-609600"/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8E393-BA0C-4218-8DBD-4F7802BC7E03}" type="slidenum">
              <a:rPr lang="en-US"/>
              <a:pPr/>
              <a:t>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019675"/>
            <a:ext cx="4022558" cy="561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10276"/>
            <a:ext cx="4191000" cy="561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5324475"/>
            <a:ext cx="2516717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68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Conditions (aka Booleans)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 Boolean </a:t>
            </a:r>
            <a:r>
              <a:rPr lang="en-US" sz="2800" dirty="0" smtClean="0"/>
              <a:t>can </a:t>
            </a:r>
            <a:r>
              <a:rPr lang="en-US" sz="2800" dirty="0"/>
              <a:t>ONLY have the value 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Content Placeholder 8">
            <a:extLst>
              <a:ext uri="{FF2B5EF4-FFF2-40B4-BE49-F238E27FC236}">
                <a16:creationId xmlns="" xmlns:a16="http://schemas.microsoft.com/office/drawing/2014/main" id="{3EB78E7E-4745-0A41-A530-6A59A2F42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680" y="2706688"/>
            <a:ext cx="7669720" cy="35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74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14776</TotalTime>
  <Words>352</Words>
  <Application>Microsoft Office PowerPoint</Application>
  <PresentationFormat>On-screen Show (4:3)</PresentationFormat>
  <Paragraphs>77</Paragraphs>
  <Slides>15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Making Choices or Decisions aka Conditional Statements </vt:lpstr>
      <vt:lpstr>Thus far …</vt:lpstr>
      <vt:lpstr>Real life is not a straight line</vt:lpstr>
      <vt:lpstr>PowerPoint Presentation</vt:lpstr>
      <vt:lpstr>Forks are a way of life</vt:lpstr>
      <vt:lpstr>Programs can also make choices (decisions)  It’s very similar to how we make decisions</vt:lpstr>
      <vt:lpstr>Anatomy of a decision</vt:lpstr>
      <vt:lpstr>Conditions: True/False Questions</vt:lpstr>
      <vt:lpstr>Conditions (aka Booleans)</vt:lpstr>
      <vt:lpstr>Use conditions to make decisions</vt:lpstr>
      <vt:lpstr>Making choices</vt:lpstr>
      <vt:lpstr>Example: ball and paddle</vt:lpstr>
      <vt:lpstr>Insert the paddle</vt:lpstr>
      <vt:lpstr>Other Conditions</vt:lpstr>
      <vt:lpstr>Making Choices or Decisions aka Conditional Statements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ADDING MORE SPRITES</dc:title>
  <dc:creator>Abhay Joshi</dc:creator>
  <cp:lastModifiedBy>abhay</cp:lastModifiedBy>
  <cp:revision>210</cp:revision>
  <dcterms:created xsi:type="dcterms:W3CDTF">2008-07-02T03:00:02Z</dcterms:created>
  <dcterms:modified xsi:type="dcterms:W3CDTF">2019-05-15T04:40:00Z</dcterms:modified>
</cp:coreProperties>
</file>