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386" r:id="rId2"/>
    <p:sldId id="387" r:id="rId3"/>
    <p:sldId id="405" r:id="rId4"/>
    <p:sldId id="388" r:id="rId5"/>
    <p:sldId id="389" r:id="rId6"/>
    <p:sldId id="390" r:id="rId7"/>
    <p:sldId id="392" r:id="rId8"/>
    <p:sldId id="406" r:id="rId9"/>
    <p:sldId id="394" r:id="rId10"/>
    <p:sldId id="395" r:id="rId11"/>
    <p:sldId id="397" r:id="rId12"/>
    <p:sldId id="404" r:id="rId13"/>
    <p:sldId id="403"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1515" autoAdjust="0"/>
  </p:normalViewPr>
  <p:slideViewPr>
    <p:cSldViewPr>
      <p:cViewPr varScale="1">
        <p:scale>
          <a:sx n="37" d="100"/>
          <a:sy n="37" d="100"/>
        </p:scale>
        <p:origin x="-1651"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254"/>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AD3693-7B23-4809-8D12-615FB9EBBEB2}" type="slidenum">
              <a:rPr lang="en-US"/>
              <a:pPr/>
              <a:t>‹#›</a:t>
            </a:fld>
            <a:endParaRPr lang="en-US"/>
          </a:p>
        </p:txBody>
      </p:sp>
    </p:spTree>
    <p:extLst>
      <p:ext uri="{BB962C8B-B14F-4D97-AF65-F5344CB8AC3E}">
        <p14:creationId xmlns:p14="http://schemas.microsoft.com/office/powerpoint/2010/main" val="159250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D12D4D6E-6B99-4842-8CB1-32C9653E3C86}" type="slidenum">
              <a:rPr lang="en-US"/>
              <a:pPr/>
              <a:t>‹#›</a:t>
            </a:fld>
            <a:endParaRPr lang="en-US"/>
          </a:p>
        </p:txBody>
      </p:sp>
    </p:spTree>
    <p:extLst>
      <p:ext uri="{BB962C8B-B14F-4D97-AF65-F5344CB8AC3E}">
        <p14:creationId xmlns:p14="http://schemas.microsoft.com/office/powerpoint/2010/main" val="38064921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 earlier, every</a:t>
            </a:r>
            <a:r>
              <a:rPr lang="en-US" baseline="0" dirty="0" smtClean="0"/>
              <a:t> sprite has something called orientation. It indicates which way the sprite is facing. North is taken as 0. East is 90, and so on. These commands listed here can change the sprite’s orientation. TURN will make the sprite turn around its center point, and POINT IN DIRECTION will set its absolute angle with the North.</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3</a:t>
            </a:fld>
            <a:endParaRPr lang="en-US"/>
          </a:p>
        </p:txBody>
      </p:sp>
    </p:spTree>
    <p:extLst>
      <p:ext uri="{BB962C8B-B14F-4D97-AF65-F5344CB8AC3E}">
        <p14:creationId xmlns:p14="http://schemas.microsoft.com/office/powerpoint/2010/main" val="639873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MOVE command as you know causes your sprite to jump to a new location on the screen. What if</a:t>
            </a:r>
            <a:r>
              <a:rPr lang="en-US" baseline="0" dirty="0" smtClean="0"/>
              <a:t> you wanted the sprite to move smoothly and not jump?</a:t>
            </a:r>
          </a:p>
          <a:p>
            <a:endParaRPr lang="en-US" baseline="0" dirty="0" smtClean="0"/>
          </a:p>
          <a:p>
            <a:r>
              <a:rPr lang="en-US" baseline="0" dirty="0" smtClean="0"/>
              <a:t>Here is how you can do it. Break your big jump into lots of smaller jumps and then use the REPEAT command to make those jumps one after the other. You will notice that now the motion appears much slower and hence smoother. By changing the size of the jump you can control the speed of the motion.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4</a:t>
            </a:fld>
            <a:endParaRPr lang="en-US"/>
          </a:p>
        </p:txBody>
      </p:sp>
    </p:spTree>
    <p:extLst>
      <p:ext uri="{BB962C8B-B14F-4D97-AF65-F5344CB8AC3E}">
        <p14:creationId xmlns:p14="http://schemas.microsoft.com/office/powerpoint/2010/main" val="2448255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have noticed that Scratch is not 3-D. The</a:t>
            </a:r>
            <a:r>
              <a:rPr lang="en-US" baseline="0" dirty="0" smtClean="0"/>
              <a:t> screen is flat 2 dimensional and there are no commands to directly create the 3-D effect. Even the sprites all look flat and 2 dimensional.</a:t>
            </a:r>
          </a:p>
          <a:p>
            <a:endParaRPr lang="en-US" baseline="0" dirty="0" smtClean="0"/>
          </a:p>
          <a:p>
            <a:r>
              <a:rPr lang="en-US" baseline="0" dirty="0" smtClean="0"/>
              <a:t>Well, this is true. But, we can use little programming tricks to create the illusion of the 3</a:t>
            </a:r>
            <a:r>
              <a:rPr lang="en-US" baseline="30000" dirty="0" smtClean="0"/>
              <a:t>rd</a:t>
            </a:r>
            <a:r>
              <a:rPr lang="en-US" baseline="0" dirty="0" smtClean="0"/>
              <a:t> dimension. Here is an example. When an object goes away from us, it becomes smaller, right? So, we can use this idea to create the illusion that there is depth in the Scratch screen. The script shown here repeatedly decreases the size of the sprite. And that makes it appear as if the sprite has moved away from us in the 3</a:t>
            </a:r>
            <a:r>
              <a:rPr lang="en-US" baseline="30000" dirty="0" smtClean="0"/>
              <a:t>rd</a:t>
            </a:r>
            <a:r>
              <a:rPr lang="en-US" baseline="0" dirty="0" smtClean="0"/>
              <a:t> dimension.</a:t>
            </a:r>
          </a:p>
          <a:p>
            <a:endParaRPr lang="en-US" baseline="0" dirty="0" smtClean="0"/>
          </a:p>
          <a:p>
            <a:r>
              <a:rPr lang="en-US" baseline="0" dirty="0" smtClean="0"/>
              <a:t>Isn’t that cool?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6</a:t>
            </a:fld>
            <a:endParaRPr lang="en-US"/>
          </a:p>
        </p:txBody>
      </p:sp>
    </p:spTree>
    <p:extLst>
      <p:ext uri="{BB962C8B-B14F-4D97-AF65-F5344CB8AC3E}">
        <p14:creationId xmlns:p14="http://schemas.microsoft.com/office/powerpoint/2010/main" val="3402291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Generally speaking,</a:t>
            </a:r>
            <a:r>
              <a:rPr lang="en-US" baseline="0" dirty="0" smtClean="0"/>
              <a:t> Scratch commands are very fast. For example see the first script here. It is supposed to make the sprite dance. But, all the turns are so quick that when you run this script you don’t notice anything! </a:t>
            </a:r>
          </a:p>
          <a:p>
            <a:endParaRPr lang="en-US" baseline="0" dirty="0" smtClean="0"/>
          </a:p>
          <a:p>
            <a:r>
              <a:rPr lang="en-US" baseline="0" dirty="0" smtClean="0"/>
              <a:t>There is a way to slow Scratch scripts down. You can insert short delays using the WAIT command as shown in the second script. With the delays, now you can see the dance of the sprite.</a:t>
            </a:r>
          </a:p>
          <a:p>
            <a:endParaRPr lang="en-US" smtClean="0"/>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7</a:t>
            </a:fld>
            <a:endParaRPr lang="en-US"/>
          </a:p>
        </p:txBody>
      </p:sp>
    </p:spTree>
    <p:extLst>
      <p:ext uri="{BB962C8B-B14F-4D97-AF65-F5344CB8AC3E}">
        <p14:creationId xmlns:p14="http://schemas.microsoft.com/office/powerpoint/2010/main" val="2475319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9</a:t>
            </a:fld>
            <a:endParaRPr lang="en-US"/>
          </a:p>
        </p:txBody>
      </p:sp>
    </p:spTree>
    <p:extLst>
      <p:ext uri="{BB962C8B-B14F-4D97-AF65-F5344CB8AC3E}">
        <p14:creationId xmlns:p14="http://schemas.microsoft.com/office/powerpoint/2010/main" val="123807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Abhay B. Joshi (abjoshi@yahoo.com)</a:t>
            </a:r>
            <a:endParaRPr lang="en-US"/>
          </a:p>
        </p:txBody>
      </p:sp>
      <p:sp>
        <p:nvSpPr>
          <p:cNvPr id="27" name="Slide Number Placeholder 26"/>
          <p:cNvSpPr>
            <a:spLocks noGrp="1"/>
          </p:cNvSpPr>
          <p:nvPr>
            <p:ph type="sldNum" sz="quarter" idx="12"/>
          </p:nvPr>
        </p:nvSpPr>
        <p:spPr/>
        <p:txBody>
          <a:bodyPr/>
          <a:lstStyle/>
          <a:p>
            <a:fld id="{FD08BF9A-BA03-4327-A908-B4D61AFD1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DCB2213D-3F16-4788-97EB-230F6E34F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F1688DF5-5A20-4250-ACAB-A89298848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0D89B841-E764-4EB3-A95A-FB84C32EAA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Abhay B. Joshi (abjoshi@yahoo.com)</a:t>
            </a:r>
            <a:endParaRPr lang="en-US"/>
          </a:p>
        </p:txBody>
      </p:sp>
      <p:sp>
        <p:nvSpPr>
          <p:cNvPr id="6" name="Slide Number Placeholder 5"/>
          <p:cNvSpPr>
            <a:spLocks noGrp="1"/>
          </p:cNvSpPr>
          <p:nvPr>
            <p:ph type="sldNum" sz="quarter" idx="12"/>
          </p:nvPr>
        </p:nvSpPr>
        <p:spPr/>
        <p:txBody>
          <a:bodyPr/>
          <a:lstStyle/>
          <a:p>
            <a:fld id="{8CA5A90A-9121-4253-9D8E-C4BC008D83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p:txBody>
          <a:bodyPr/>
          <a:lstStyle/>
          <a:p>
            <a:fld id="{CC61FF79-9598-47FF-8359-7BAD9C8A3A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Abhay B. Joshi (abjoshi@yahoo.com)</a:t>
            </a:r>
            <a:endParaRPr lang="en-US"/>
          </a:p>
        </p:txBody>
      </p:sp>
      <p:sp>
        <p:nvSpPr>
          <p:cNvPr id="9" name="Slide Number Placeholder 8"/>
          <p:cNvSpPr>
            <a:spLocks noGrp="1"/>
          </p:cNvSpPr>
          <p:nvPr>
            <p:ph type="sldNum" sz="quarter" idx="12"/>
          </p:nvPr>
        </p:nvSpPr>
        <p:spPr/>
        <p:txBody>
          <a:bodyPr/>
          <a:lstStyle/>
          <a:p>
            <a:fld id="{CD13001D-D6E5-42C2-8109-FF6F7D737B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FC157237-5C4F-4B9B-8897-AE890CDD5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Abhay B. Joshi (abjoshi@yahoo.com)</a:t>
            </a:r>
            <a:endParaRPr lang="en-US"/>
          </a:p>
        </p:txBody>
      </p:sp>
      <p:sp>
        <p:nvSpPr>
          <p:cNvPr id="4" name="Slide Number Placeholder 3"/>
          <p:cNvSpPr>
            <a:spLocks noGrp="1"/>
          </p:cNvSpPr>
          <p:nvPr>
            <p:ph type="sldNum" sz="quarter" idx="12"/>
          </p:nvPr>
        </p:nvSpPr>
        <p:spPr/>
        <p:txBody>
          <a:bodyPr/>
          <a:lstStyle/>
          <a:p>
            <a:fld id="{E9FBBBA5-FB9A-44ED-99EE-5034125B9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p:txBody>
          <a:bodyPr/>
          <a:lstStyle/>
          <a:p>
            <a:fld id="{42D08A53-5221-430D-BCD2-37EB79980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C25AB75-F87D-4AB5-8229-E0D210D469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24D879-7177-495F-A872-B1A8E5CAC4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SET YOUR SPRITES IN MOTION</a:t>
            </a:r>
            <a:endParaRPr lang="en-US" dirty="0"/>
          </a:p>
        </p:txBody>
      </p:sp>
      <p:sp>
        <p:nvSpPr>
          <p:cNvPr id="9" name="Text Placeholder 8"/>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1</a:t>
            </a:fld>
            <a:endParaRPr lang="en-US"/>
          </a:p>
        </p:txBody>
      </p:sp>
    </p:spTree>
    <p:extLst>
      <p:ext uri="{BB962C8B-B14F-4D97-AF65-F5344CB8AC3E}">
        <p14:creationId xmlns:p14="http://schemas.microsoft.com/office/powerpoint/2010/main" val="4393814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Rotation example</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10</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628900"/>
            <a:ext cx="3438525" cy="293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792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143000"/>
          </a:xfrm>
        </p:spPr>
        <p:txBody>
          <a:bodyPr/>
          <a:lstStyle/>
          <a:p>
            <a:r>
              <a:rPr lang="en-US" dirty="0" smtClean="0"/>
              <a:t>Don’t forget the Reset script!</a:t>
            </a:r>
            <a:endParaRPr lang="en-US" dirty="0"/>
          </a:p>
        </p:txBody>
      </p:sp>
      <p:sp>
        <p:nvSpPr>
          <p:cNvPr id="272387" name="Rectangle 3"/>
          <p:cNvSpPr>
            <a:spLocks noGrp="1" noChangeArrowheads="1"/>
          </p:cNvSpPr>
          <p:nvPr>
            <p:ph idx="1"/>
          </p:nvPr>
        </p:nvSpPr>
        <p:spPr/>
        <p:txBody>
          <a:bodyPr/>
          <a:lstStyle/>
          <a:p>
            <a:endParaRPr lang="en-US" dirty="0"/>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sp>
        <p:nvSpPr>
          <p:cNvPr id="4" name="Slide Number Placeholder 5"/>
          <p:cNvSpPr>
            <a:spLocks noGrp="1"/>
          </p:cNvSpPr>
          <p:nvPr>
            <p:ph type="sldNum" sz="quarter" idx="12"/>
          </p:nvPr>
        </p:nvSpPr>
        <p:spPr/>
        <p:txBody>
          <a:bodyPr/>
          <a:lstStyle/>
          <a:p>
            <a:fld id="{A393740F-B883-41C2-919E-6BD90C035F4D}" type="slidenum">
              <a:rPr lang="en-US"/>
              <a:pPr/>
              <a:t>11</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600200"/>
            <a:ext cx="4800600" cy="4463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148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1" name="Rectangle 3"/>
          <p:cNvSpPr>
            <a:spLocks noGrp="1" noChangeArrowheads="1"/>
          </p:cNvSpPr>
          <p:nvPr>
            <p:ph idx="1"/>
          </p:nvPr>
        </p:nvSpPr>
        <p:spPr>
          <a:xfrm>
            <a:off x="457200" y="381000"/>
            <a:ext cx="8229600" cy="5867400"/>
          </a:xfrm>
        </p:spPr>
        <p:txBody>
          <a:bodyPr/>
          <a:lstStyle/>
          <a:p>
            <a:r>
              <a:rPr lang="en-US"/>
              <a:t>State consists of: </a:t>
            </a:r>
          </a:p>
          <a:p>
            <a:endParaRPr lang="en-US"/>
          </a:p>
          <a:p>
            <a:pPr lvl="1"/>
            <a:r>
              <a:rPr lang="en-US"/>
              <a:t>Position:</a:t>
            </a:r>
          </a:p>
          <a:p>
            <a:pPr lvl="1">
              <a:buFontTx/>
              <a:buNone/>
            </a:pPr>
            <a:r>
              <a:rPr lang="en-US"/>
              <a:t> </a:t>
            </a:r>
          </a:p>
          <a:p>
            <a:pPr lvl="1"/>
            <a:r>
              <a:rPr lang="en-US"/>
              <a:t>Orientation:</a:t>
            </a:r>
          </a:p>
          <a:p>
            <a:pPr lvl="1"/>
            <a:endParaRPr lang="en-US"/>
          </a:p>
          <a:p>
            <a:pPr lvl="1"/>
            <a:r>
              <a:rPr lang="en-US"/>
              <a:t>Color: </a:t>
            </a:r>
          </a:p>
          <a:p>
            <a:pPr lvl="1"/>
            <a:endParaRPr lang="en-US"/>
          </a:p>
          <a:p>
            <a:pPr lvl="1"/>
            <a:r>
              <a:rPr lang="en-US"/>
              <a:t>Size:</a:t>
            </a:r>
          </a:p>
          <a:p>
            <a:pPr lvl="1"/>
            <a:endParaRPr lang="en-US"/>
          </a:p>
          <a:p>
            <a:pPr lvl="1"/>
            <a:r>
              <a:rPr lang="en-US"/>
              <a:t>Visibility: </a:t>
            </a:r>
          </a:p>
        </p:txBody>
      </p:sp>
      <p:sp>
        <p:nvSpPr>
          <p:cNvPr id="9" name="Slide Number Placeholder 5"/>
          <p:cNvSpPr>
            <a:spLocks noGrp="1"/>
          </p:cNvSpPr>
          <p:nvPr>
            <p:ph type="sldNum" sz="quarter" idx="12"/>
          </p:nvPr>
        </p:nvSpPr>
        <p:spPr/>
        <p:txBody>
          <a:bodyPr/>
          <a:lstStyle/>
          <a:p>
            <a:fld id="{E18F4470-588F-490F-BAE0-9D09AC83B5A3}" type="slidenum">
              <a:rPr lang="en-US"/>
              <a:pPr/>
              <a:t>12</a:t>
            </a:fld>
            <a:endParaRPr lang="en-US"/>
          </a:p>
        </p:txBody>
      </p:sp>
      <p:pic>
        <p:nvPicPr>
          <p:cNvPr id="263172" name="Picture 4" descr="go-to-x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700" y="1600200"/>
            <a:ext cx="20574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263173" name="Picture 5" descr="point-in-dir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0" y="2667000"/>
            <a:ext cx="2778125" cy="457200"/>
          </a:xfrm>
          <a:prstGeom prst="rect">
            <a:avLst/>
          </a:prstGeom>
          <a:noFill/>
          <a:extLst>
            <a:ext uri="{909E8E84-426E-40DD-AFC4-6F175D3DCCD1}">
              <a14:hiddenFill xmlns:a14="http://schemas.microsoft.com/office/drawing/2010/main">
                <a:solidFill>
                  <a:srgbClr val="FFFFFF"/>
                </a:solidFill>
              </a14:hiddenFill>
            </a:ext>
          </a:extLst>
        </p:spPr>
      </p:pic>
      <p:pic>
        <p:nvPicPr>
          <p:cNvPr id="263174" name="Picture 6" descr="set-color-effe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3750" y="3733800"/>
            <a:ext cx="2925763" cy="474663"/>
          </a:xfrm>
          <a:prstGeom prst="rect">
            <a:avLst/>
          </a:prstGeom>
          <a:noFill/>
          <a:extLst>
            <a:ext uri="{909E8E84-426E-40DD-AFC4-6F175D3DCCD1}">
              <a14:hiddenFill xmlns:a14="http://schemas.microsoft.com/office/drawing/2010/main">
                <a:solidFill>
                  <a:srgbClr val="FFFFFF"/>
                </a:solidFill>
              </a14:hiddenFill>
            </a:ext>
          </a:extLst>
        </p:spPr>
      </p:pic>
      <p:pic>
        <p:nvPicPr>
          <p:cNvPr id="263175" name="Picture 7" descr="set-siz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4724400"/>
            <a:ext cx="2322513" cy="457200"/>
          </a:xfrm>
          <a:prstGeom prst="rect">
            <a:avLst/>
          </a:prstGeom>
          <a:noFill/>
          <a:extLst>
            <a:ext uri="{909E8E84-426E-40DD-AFC4-6F175D3DCCD1}">
              <a14:hiddenFill xmlns:a14="http://schemas.microsoft.com/office/drawing/2010/main">
                <a:solidFill>
                  <a:srgbClr val="FFFFFF"/>
                </a:solidFill>
              </a14:hiddenFill>
            </a:ext>
          </a:extLst>
        </p:spPr>
      </p:pic>
      <p:pic>
        <p:nvPicPr>
          <p:cNvPr id="263177" name="Picture 9" descr="hid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1375" y="5791200"/>
            <a:ext cx="703263" cy="455613"/>
          </a:xfrm>
          <a:prstGeom prst="rect">
            <a:avLst/>
          </a:prstGeom>
          <a:noFill/>
          <a:extLst>
            <a:ext uri="{909E8E84-426E-40DD-AFC4-6F175D3DCCD1}">
              <a14:hiddenFill xmlns:a14="http://schemas.microsoft.com/office/drawing/2010/main">
                <a:solidFill>
                  <a:srgbClr val="FFFFFF"/>
                </a:solidFill>
              </a14:hiddenFill>
            </a:ext>
          </a:extLst>
        </p:spPr>
      </p:pic>
      <p:pic>
        <p:nvPicPr>
          <p:cNvPr id="263178" name="Picture 10" descr="sho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5791200"/>
            <a:ext cx="722313" cy="455613"/>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r>
              <a:rPr lang="en-US" smtClean="0"/>
              <a:t>Abhay B. Joshi (abjoshi@yahoo.com)</a:t>
            </a:r>
            <a:endParaRPr lang="en-US"/>
          </a:p>
        </p:txBody>
      </p:sp>
    </p:spTree>
    <p:extLst>
      <p:ext uri="{BB962C8B-B14F-4D97-AF65-F5344CB8AC3E}">
        <p14:creationId xmlns:p14="http://schemas.microsoft.com/office/powerpoint/2010/main" val="1049277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5" name="Rectangle 205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9144000" cy="6858000"/>
          </a:xfrm>
          <a:prstGeom prst="rect">
            <a:avLst/>
          </a:prstGeom>
          <a:solidFill>
            <a:schemeClr val="bg1">
              <a:lumMod val="95000"/>
            </a:schemeClr>
          </a:solidFill>
          <a:effectLst/>
        </p:spPr>
      </p:sp>
      <p:sp>
        <p:nvSpPr>
          <p:cNvPr id="2066" name="Rectangle 7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2"/>
            <a:ext cx="5157704"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7" name="Rectangle 7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50992" y="640080"/>
            <a:ext cx="3012948"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8" name="Rectangle 7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775579" y="806357"/>
            <a:ext cx="2763774"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singplaycreate.com/wp-content/uploads/2017/06/Slide4-4-225x300.jpg">
            <a:extLst>
              <a:ext uri="{FF2B5EF4-FFF2-40B4-BE49-F238E27FC236}">
                <a16:creationId xmlns:a16="http://schemas.microsoft.com/office/drawing/2014/main" xmlns="" id="{8565735B-251F-4633-9C38-96DAB05E07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9023" y="1033433"/>
            <a:ext cx="2516886" cy="44744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xmlns="" id="{2DCC9246-0C91-4E13-B526-6B0A2747737F}"/>
              </a:ext>
            </a:extLst>
          </p:cNvPr>
          <p:cNvSpPr>
            <a:spLocks noGrp="1"/>
          </p:cNvSpPr>
          <p:nvPr>
            <p:ph type="title"/>
          </p:nvPr>
        </p:nvSpPr>
        <p:spPr>
          <a:xfrm>
            <a:off x="519765" y="2834640"/>
            <a:ext cx="3963202" cy="1188720"/>
          </a:xfrm>
        </p:spPr>
        <p:txBody>
          <a:bodyPr vert="horz" lIns="182880" tIns="182880" rIns="182880" bIns="182880" rtlCol="0" anchor="ctr">
            <a:normAutofit fontScale="90000"/>
          </a:bodyPr>
          <a:lstStyle/>
          <a:p>
            <a:r>
              <a:rPr lang="en-US" dirty="0" smtClean="0"/>
              <a:t>Ready for some practice?</a:t>
            </a:r>
            <a:endParaRPr lang="en-US" dirty="0"/>
          </a:p>
        </p:txBody>
      </p:sp>
    </p:spTree>
    <p:extLst>
      <p:ext uri="{BB962C8B-B14F-4D97-AF65-F5344CB8AC3E}">
        <p14:creationId xmlns:p14="http://schemas.microsoft.com/office/powerpoint/2010/main" val="2129486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
            <a:ext cx="8229600" cy="1143000"/>
          </a:xfrm>
        </p:spPr>
        <p:txBody>
          <a:bodyPr/>
          <a:lstStyle/>
          <a:p>
            <a:r>
              <a:rPr lang="en-US" dirty="0" smtClean="0"/>
              <a:t>Relative Motion</a:t>
            </a:r>
            <a:endParaRPr lang="en-US" dirty="0"/>
          </a:p>
        </p:txBody>
      </p:sp>
      <p:sp>
        <p:nvSpPr>
          <p:cNvPr id="7" name="Content Placeholder 6"/>
          <p:cNvSpPr>
            <a:spLocks noGrp="1"/>
          </p:cNvSpPr>
          <p:nvPr>
            <p:ph idx="1"/>
          </p:nvPr>
        </p:nvSpPr>
        <p:spPr/>
        <p:txBody>
          <a:bodyPr/>
          <a:lstStyle/>
          <a:p>
            <a:r>
              <a:rPr lang="en-US" dirty="0"/>
              <a:t>Destination </a:t>
            </a:r>
            <a:r>
              <a:rPr lang="en-US" dirty="0" smtClean="0"/>
              <a:t>depends </a:t>
            </a:r>
            <a:r>
              <a:rPr lang="en-US" dirty="0"/>
              <a:t>on where you are right now</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8CA5A90A-9121-4253-9D8E-C4BC008D83DD}" type="slidenum">
              <a:rPr lang="en-US" smtClean="0"/>
              <a:pPr/>
              <a:t>2</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895600"/>
            <a:ext cx="327660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311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Orientation</a:t>
            </a:r>
            <a:endParaRPr lang="en-US" dirty="0"/>
          </a:p>
        </p:txBody>
      </p:sp>
      <p:sp>
        <p:nvSpPr>
          <p:cNvPr id="3" name="Content Placeholder 2"/>
          <p:cNvSpPr>
            <a:spLocks noGrp="1"/>
          </p:cNvSpPr>
          <p:nvPr>
            <p:ph idx="1"/>
          </p:nvPr>
        </p:nvSpPr>
        <p:spPr/>
        <p:txBody>
          <a:bodyPr/>
          <a:lstStyle/>
          <a:p>
            <a:r>
              <a:rPr lang="en-US" dirty="0" smtClean="0"/>
              <a:t>Which way the Sprite’s “right side” is facing</a:t>
            </a:r>
          </a:p>
          <a:p>
            <a:endParaRPr lang="en-US" dirty="0" smtClean="0"/>
          </a:p>
          <a:p>
            <a:endParaRPr lang="en-US" dirty="0"/>
          </a:p>
          <a:p>
            <a:endParaRPr lang="en-US" dirty="0" smtClean="0"/>
          </a:p>
          <a:p>
            <a:endParaRPr lang="en-US" dirty="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9141" y="3064790"/>
            <a:ext cx="2476500" cy="4572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3064790"/>
            <a:ext cx="2400300" cy="4572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95600" y="4191000"/>
            <a:ext cx="2781300" cy="457200"/>
          </a:xfrm>
          <a:prstGeom prst="rect">
            <a:avLst/>
          </a:prstGeom>
        </p:spPr>
      </p:pic>
    </p:spTree>
    <p:extLst>
      <p:ext uri="{BB962C8B-B14F-4D97-AF65-F5344CB8AC3E}">
        <p14:creationId xmlns:p14="http://schemas.microsoft.com/office/powerpoint/2010/main" val="1312936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228600"/>
            <a:ext cx="8229600" cy="1143000"/>
          </a:xfrm>
        </p:spPr>
        <p:txBody>
          <a:bodyPr/>
          <a:lstStyle/>
          <a:p>
            <a:r>
              <a:rPr lang="en-US" dirty="0"/>
              <a:t>Smooth Motion</a:t>
            </a:r>
          </a:p>
        </p:txBody>
      </p:sp>
      <p:sp>
        <p:nvSpPr>
          <p:cNvPr id="242691" name="Rectangle 3"/>
          <p:cNvSpPr>
            <a:spLocks noGrp="1" noChangeArrowheads="1"/>
          </p:cNvSpPr>
          <p:nvPr>
            <p:ph idx="1"/>
          </p:nvPr>
        </p:nvSpPr>
        <p:spPr>
          <a:xfrm>
            <a:off x="457200" y="1524000"/>
            <a:ext cx="8229600" cy="4525963"/>
          </a:xfrm>
        </p:spPr>
        <p:txBody>
          <a:bodyPr/>
          <a:lstStyle/>
          <a:p>
            <a:pPr marL="609600" indent="-609600"/>
            <a:r>
              <a:rPr lang="en-US" dirty="0" smtClean="0"/>
              <a:t>Move </a:t>
            </a:r>
            <a:r>
              <a:rPr lang="en-US" dirty="0"/>
              <a:t>is a jump.</a:t>
            </a:r>
          </a:p>
          <a:p>
            <a:pPr marL="609600" indent="-609600"/>
            <a:endParaRPr lang="en-US" dirty="0" smtClean="0"/>
          </a:p>
          <a:p>
            <a:pPr marL="609600" indent="-609600"/>
            <a:endParaRPr lang="en-US" dirty="0" smtClean="0"/>
          </a:p>
          <a:p>
            <a:pPr marL="609600" indent="-609600"/>
            <a:endParaRPr lang="en-US" dirty="0"/>
          </a:p>
          <a:p>
            <a:pPr marL="609600" indent="-609600"/>
            <a:r>
              <a:rPr lang="en-US" dirty="0" smtClean="0"/>
              <a:t>Breaking </a:t>
            </a:r>
            <a:r>
              <a:rPr lang="en-US" dirty="0"/>
              <a:t>a big jump into smaller jumps within a repeat can make it a smooth move</a:t>
            </a:r>
          </a:p>
        </p:txBody>
      </p:sp>
      <p:sp>
        <p:nvSpPr>
          <p:cNvPr id="6" name="Slide Number Placeholder 5"/>
          <p:cNvSpPr>
            <a:spLocks noGrp="1"/>
          </p:cNvSpPr>
          <p:nvPr>
            <p:ph type="sldNum" sz="quarter" idx="12"/>
          </p:nvPr>
        </p:nvSpPr>
        <p:spPr/>
        <p:txBody>
          <a:bodyPr/>
          <a:lstStyle/>
          <a:p>
            <a:fld id="{AE68E393-BA0C-4218-8DBD-4F7802BC7E03}" type="slidenum">
              <a:rPr lang="en-US"/>
              <a:pPr/>
              <a:t>4</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2452947"/>
            <a:ext cx="2378075" cy="51885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4800600"/>
            <a:ext cx="2632743" cy="1304925"/>
          </a:xfrm>
          <a:prstGeom prst="rect">
            <a:avLst/>
          </a:prstGeom>
        </p:spPr>
      </p:pic>
    </p:spTree>
    <p:extLst>
      <p:ext uri="{BB962C8B-B14F-4D97-AF65-F5344CB8AC3E}">
        <p14:creationId xmlns:p14="http://schemas.microsoft.com/office/powerpoint/2010/main" val="315530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Absolute motion</a:t>
            </a:r>
            <a:endParaRPr lang="en-US" dirty="0"/>
          </a:p>
        </p:txBody>
      </p:sp>
      <p:sp>
        <p:nvSpPr>
          <p:cNvPr id="3" name="Content Placeholder 2"/>
          <p:cNvSpPr>
            <a:spLocks noGrp="1"/>
          </p:cNvSpPr>
          <p:nvPr>
            <p:ph idx="1"/>
          </p:nvPr>
        </p:nvSpPr>
        <p:spPr/>
        <p:txBody>
          <a:bodyPr/>
          <a:lstStyle/>
          <a:p>
            <a:r>
              <a:rPr lang="en-US" dirty="0" smtClean="0"/>
              <a:t>Destination doesn’t depend on where you are right now!</a:t>
            </a:r>
            <a:endParaRPr lang="en-US" dirty="0"/>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5</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3038475"/>
            <a:ext cx="4752975"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22307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457200" y="76200"/>
            <a:ext cx="8229600" cy="1143000"/>
          </a:xfrm>
        </p:spPr>
        <p:txBody>
          <a:bodyPr/>
          <a:lstStyle/>
          <a:p>
            <a:r>
              <a:rPr lang="en-US" dirty="0"/>
              <a:t>Impression of </a:t>
            </a:r>
            <a:r>
              <a:rPr lang="en-US" dirty="0" smtClean="0"/>
              <a:t>3-D?</a:t>
            </a:r>
            <a:endParaRPr lang="en-US" dirty="0"/>
          </a:p>
        </p:txBody>
      </p:sp>
      <p:sp>
        <p:nvSpPr>
          <p:cNvPr id="246788" name="Rectangle 4"/>
          <p:cNvSpPr>
            <a:spLocks noGrp="1" noChangeArrowheads="1"/>
          </p:cNvSpPr>
          <p:nvPr>
            <p:ph idx="1"/>
          </p:nvPr>
        </p:nvSpPr>
        <p:spPr/>
        <p:txBody>
          <a:bodyPr/>
          <a:lstStyle/>
          <a:p>
            <a:r>
              <a:rPr lang="en-US" dirty="0" smtClean="0"/>
              <a:t>Yes! Using “change size”</a:t>
            </a:r>
            <a:endParaRPr lang="en-US" dirty="0"/>
          </a:p>
        </p:txBody>
      </p:sp>
      <p:sp>
        <p:nvSpPr>
          <p:cNvPr id="6" name="Slide Number Placeholder 5"/>
          <p:cNvSpPr>
            <a:spLocks noGrp="1"/>
          </p:cNvSpPr>
          <p:nvPr>
            <p:ph type="sldNum" sz="quarter" idx="12"/>
          </p:nvPr>
        </p:nvSpPr>
        <p:spPr/>
        <p:txBody>
          <a:bodyPr/>
          <a:lstStyle/>
          <a:p>
            <a:fld id="{E1662E37-3C37-4939-99AD-B77A2D5C07B6}" type="slidenum">
              <a:rPr lang="en-US"/>
              <a:pPr/>
              <a:t>6</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4475" y="2847975"/>
            <a:ext cx="2066925"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0" y="1828800"/>
            <a:ext cx="2647950" cy="4055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96211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a:xfrm>
            <a:off x="457200" y="228600"/>
            <a:ext cx="8229600" cy="1143000"/>
          </a:xfrm>
        </p:spPr>
        <p:txBody>
          <a:bodyPr/>
          <a:lstStyle/>
          <a:p>
            <a:r>
              <a:rPr lang="en-US" dirty="0"/>
              <a:t>Use </a:t>
            </a:r>
            <a:r>
              <a:rPr lang="en-US" dirty="0" smtClean="0"/>
              <a:t>“Wait” </a:t>
            </a:r>
            <a:r>
              <a:rPr lang="en-US" dirty="0"/>
              <a:t>to </a:t>
            </a:r>
            <a:r>
              <a:rPr lang="en-US" dirty="0" smtClean="0"/>
              <a:t>slow down</a:t>
            </a:r>
            <a:endParaRPr lang="en-US" dirty="0"/>
          </a:p>
        </p:txBody>
      </p:sp>
      <p:sp>
        <p:nvSpPr>
          <p:cNvPr id="247811" name="Rectangle 3"/>
          <p:cNvSpPr>
            <a:spLocks noGrp="1" noChangeArrowheads="1"/>
          </p:cNvSpPr>
          <p:nvPr>
            <p:ph sz="half" idx="1"/>
          </p:nvPr>
        </p:nvSpPr>
        <p:spPr/>
        <p:txBody>
          <a:bodyPr/>
          <a:lstStyle/>
          <a:p>
            <a:r>
              <a:rPr lang="en-US"/>
              <a:t>No delay (dance too rapid)</a:t>
            </a:r>
          </a:p>
          <a:p>
            <a:endParaRPr lang="en-US"/>
          </a:p>
        </p:txBody>
      </p:sp>
      <p:sp>
        <p:nvSpPr>
          <p:cNvPr id="247812" name="Rectangle 4"/>
          <p:cNvSpPr>
            <a:spLocks noGrp="1" noChangeArrowheads="1"/>
          </p:cNvSpPr>
          <p:nvPr>
            <p:ph sz="half" idx="2"/>
          </p:nvPr>
        </p:nvSpPr>
        <p:spPr/>
        <p:txBody>
          <a:bodyPr/>
          <a:lstStyle/>
          <a:p>
            <a:r>
              <a:rPr lang="en-US"/>
              <a:t>Slower dance</a:t>
            </a:r>
          </a:p>
          <a:p>
            <a:endParaRPr lang="en-US"/>
          </a:p>
        </p:txBody>
      </p:sp>
      <p:sp>
        <p:nvSpPr>
          <p:cNvPr id="7" name="Slide Number Placeholder 6"/>
          <p:cNvSpPr>
            <a:spLocks noGrp="1"/>
          </p:cNvSpPr>
          <p:nvPr>
            <p:ph type="sldNum" sz="quarter" idx="12"/>
          </p:nvPr>
        </p:nvSpPr>
        <p:spPr/>
        <p:txBody>
          <a:bodyPr/>
          <a:lstStyle/>
          <a:p>
            <a:fld id="{C8F8C456-696D-4605-B076-865B3B5FEDD4}" type="slidenum">
              <a:rPr lang="en-US"/>
              <a:pPr/>
              <a:t>7</a:t>
            </a:fld>
            <a:endParaRPr lang="en-US"/>
          </a:p>
        </p:txBody>
      </p:sp>
      <p:sp>
        <p:nvSpPr>
          <p:cNvPr id="2" name="Footer Placeholder 1"/>
          <p:cNvSpPr>
            <a:spLocks noGrp="1"/>
          </p:cNvSpPr>
          <p:nvPr>
            <p:ph type="ftr" sz="quarter" idx="11"/>
          </p:nvPr>
        </p:nvSpPr>
        <p:spPr/>
        <p:txBody>
          <a:bodyPr/>
          <a:lstStyle/>
          <a:p>
            <a:r>
              <a:rPr lang="en-US" smtClean="0"/>
              <a:t>Abhay B. Joshi (abjoshi@yahoo.com)</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3181090"/>
            <a:ext cx="3046617" cy="238151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2667000"/>
            <a:ext cx="2667000" cy="3587302"/>
          </a:xfrm>
          <a:prstGeom prst="rect">
            <a:avLst/>
          </a:prstGeom>
        </p:spPr>
      </p:pic>
    </p:spTree>
    <p:extLst>
      <p:ext uri="{BB962C8B-B14F-4D97-AF65-F5344CB8AC3E}">
        <p14:creationId xmlns:p14="http://schemas.microsoft.com/office/powerpoint/2010/main" val="251655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Rotation </a:t>
            </a:r>
            <a:r>
              <a:rPr lang="en-US" dirty="0" smtClean="0"/>
              <a:t>Style (Scratch)</a:t>
            </a:r>
            <a:endParaRPr lang="en-US" dirty="0"/>
          </a:p>
        </p:txBody>
      </p:sp>
      <p:sp>
        <p:nvSpPr>
          <p:cNvPr id="3" name="Content Placeholder 2"/>
          <p:cNvSpPr>
            <a:spLocks noGrp="1"/>
          </p:cNvSpPr>
          <p:nvPr>
            <p:ph idx="1"/>
          </p:nvPr>
        </p:nvSpPr>
        <p:spPr/>
        <p:txBody>
          <a:bodyPr/>
          <a:lstStyle/>
          <a:p>
            <a:r>
              <a:rPr lang="en-US" dirty="0" smtClean="0"/>
              <a:t>Normal: rotate all around</a:t>
            </a:r>
          </a:p>
          <a:p>
            <a:endParaRPr lang="en-US" dirty="0"/>
          </a:p>
          <a:p>
            <a:endParaRPr lang="en-US" dirty="0" smtClean="0"/>
          </a:p>
          <a:p>
            <a:r>
              <a:rPr lang="en-US" dirty="0" smtClean="0"/>
              <a:t>Switch face left right</a:t>
            </a:r>
          </a:p>
          <a:p>
            <a:endParaRPr lang="en-US" dirty="0"/>
          </a:p>
          <a:p>
            <a:endParaRPr lang="en-US" dirty="0" smtClean="0"/>
          </a:p>
          <a:p>
            <a:r>
              <a:rPr lang="en-US" dirty="0" smtClean="0"/>
              <a:t>No rotation</a:t>
            </a:r>
            <a:endParaRPr lang="en-US" dirty="0"/>
          </a:p>
        </p:txBody>
      </p:sp>
      <p:sp>
        <p:nvSpPr>
          <p:cNvPr id="4" name="Footer Placeholder 3"/>
          <p:cNvSpPr>
            <a:spLocks noGrp="1"/>
          </p:cNvSpPr>
          <p:nvPr>
            <p:ph type="ftr" sz="quarter" idx="11"/>
          </p:nvPr>
        </p:nvSpPr>
        <p:spPr/>
        <p:txBody>
          <a:bodyPr/>
          <a:lstStyle/>
          <a:p>
            <a:r>
              <a:rPr lang="en-US" smtClean="0"/>
              <a:t>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7438" y="3810000"/>
            <a:ext cx="442912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5525" y="5400675"/>
            <a:ext cx="455295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1250" y="2495550"/>
            <a:ext cx="438150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6357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Rotation </a:t>
            </a:r>
            <a:r>
              <a:rPr lang="en-US" dirty="0" smtClean="0"/>
              <a:t>style (Snap)</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“Left-right only” shows 180 degree turns only!</a:t>
            </a:r>
          </a:p>
          <a:p>
            <a:endParaRPr lang="en-US" dirty="0"/>
          </a:p>
          <a:p>
            <a:endParaRPr lang="en-US" dirty="0" smtClean="0"/>
          </a:p>
          <a:p>
            <a:endParaRPr lang="en-US" dirty="0"/>
          </a:p>
          <a:p>
            <a:endParaRPr lang="en-US" dirty="0" smtClean="0"/>
          </a:p>
          <a:p>
            <a:endParaRPr lang="en-US" dirty="0"/>
          </a:p>
          <a:p>
            <a:endParaRPr lang="en-US" dirty="0" smtClean="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9</a:t>
            </a:fld>
            <a:endParaRPr lang="en-US"/>
          </a:p>
        </p:txBody>
      </p:sp>
      <p:cxnSp>
        <p:nvCxnSpPr>
          <p:cNvPr id="7" name="Straight Arrow Connector 6"/>
          <p:cNvCxnSpPr/>
          <p:nvPr/>
        </p:nvCxnSpPr>
        <p:spPr>
          <a:xfrm>
            <a:off x="2590800" y="3276600"/>
            <a:ext cx="914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590800" y="3768108"/>
            <a:ext cx="914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590800" y="4267200"/>
            <a:ext cx="914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590800" y="2819400"/>
            <a:ext cx="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590800" y="4267200"/>
            <a:ext cx="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68467" y="2438400"/>
            <a:ext cx="1582484" cy="369332"/>
          </a:xfrm>
          <a:prstGeom prst="rect">
            <a:avLst/>
          </a:prstGeom>
          <a:noFill/>
        </p:spPr>
        <p:txBody>
          <a:bodyPr wrap="none" rtlCol="0">
            <a:spAutoFit/>
          </a:bodyPr>
          <a:lstStyle/>
          <a:p>
            <a:r>
              <a:rPr lang="en-US" b="1" dirty="0" smtClean="0"/>
              <a:t>Rotate freely</a:t>
            </a:r>
            <a:endParaRPr lang="en-US" b="1" dirty="0"/>
          </a:p>
        </p:txBody>
      </p:sp>
      <p:sp>
        <p:nvSpPr>
          <p:cNvPr id="15" name="TextBox 14"/>
          <p:cNvSpPr txBox="1"/>
          <p:nvPr/>
        </p:nvSpPr>
        <p:spPr>
          <a:xfrm>
            <a:off x="914400" y="3584712"/>
            <a:ext cx="1736373" cy="369332"/>
          </a:xfrm>
          <a:prstGeom prst="rect">
            <a:avLst/>
          </a:prstGeom>
          <a:noFill/>
        </p:spPr>
        <p:txBody>
          <a:bodyPr wrap="none" rtlCol="0">
            <a:spAutoFit/>
          </a:bodyPr>
          <a:lstStyle/>
          <a:p>
            <a:r>
              <a:rPr lang="en-US" b="1" dirty="0" smtClean="0"/>
              <a:t>Left-right only</a:t>
            </a:r>
            <a:endParaRPr lang="en-US" b="1" dirty="0"/>
          </a:p>
        </p:txBody>
      </p:sp>
      <p:sp>
        <p:nvSpPr>
          <p:cNvPr id="16" name="TextBox 15"/>
          <p:cNvSpPr txBox="1"/>
          <p:nvPr/>
        </p:nvSpPr>
        <p:spPr>
          <a:xfrm>
            <a:off x="1887220" y="4736068"/>
            <a:ext cx="1415772" cy="369332"/>
          </a:xfrm>
          <a:prstGeom prst="rect">
            <a:avLst/>
          </a:prstGeom>
          <a:noFill/>
        </p:spPr>
        <p:txBody>
          <a:bodyPr wrap="none" rtlCol="0">
            <a:spAutoFit/>
          </a:bodyPr>
          <a:lstStyle/>
          <a:p>
            <a:r>
              <a:rPr lang="en-US" b="1" dirty="0" smtClean="0"/>
              <a:t>No rotation</a:t>
            </a:r>
            <a:endParaRPr lang="en-US" b="1"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115" y="2943224"/>
            <a:ext cx="5328285" cy="1998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26385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14726</TotalTime>
  <Words>640</Words>
  <Application>Microsoft Office PowerPoint</Application>
  <PresentationFormat>On-screen Show (4:3)</PresentationFormat>
  <Paragraphs>102</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SET YOUR SPRITES IN MOTION</vt:lpstr>
      <vt:lpstr>Relative Motion</vt:lpstr>
      <vt:lpstr>Orientation</vt:lpstr>
      <vt:lpstr>Smooth Motion</vt:lpstr>
      <vt:lpstr>Absolute motion</vt:lpstr>
      <vt:lpstr>Impression of 3-D?</vt:lpstr>
      <vt:lpstr>Use “Wait” to slow down</vt:lpstr>
      <vt:lpstr>Rotation Style (Scratch)</vt:lpstr>
      <vt:lpstr>Rotation style (Snap)</vt:lpstr>
      <vt:lpstr>Rotation example</vt:lpstr>
      <vt:lpstr>Don’t forget the Reset script!</vt:lpstr>
      <vt:lpstr>PowerPoint Presentation</vt:lpstr>
      <vt:lpstr>Ready for some practice?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REVIEW OF CONCEPTS</dc:title>
  <dc:creator>Abhay Joshi</dc:creator>
  <cp:lastModifiedBy>abhay</cp:lastModifiedBy>
  <cp:revision>211</cp:revision>
  <dcterms:created xsi:type="dcterms:W3CDTF">2008-07-02T03:00:02Z</dcterms:created>
  <dcterms:modified xsi:type="dcterms:W3CDTF">2018-04-26T16:30:23Z</dcterms:modified>
</cp:coreProperties>
</file>