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94" r:id="rId2"/>
    <p:sldId id="311" r:id="rId3"/>
    <p:sldId id="298" r:id="rId4"/>
    <p:sldId id="299" r:id="rId5"/>
    <p:sldId id="313" r:id="rId6"/>
    <p:sldId id="301" r:id="rId7"/>
    <p:sldId id="302" r:id="rId8"/>
    <p:sldId id="304" r:id="rId9"/>
    <p:sldId id="306" r:id="rId10"/>
    <p:sldId id="307" r:id="rId11"/>
    <p:sldId id="315" r:id="rId12"/>
    <p:sldId id="312" r:id="rId13"/>
    <p:sldId id="314" r:id="rId14"/>
    <p:sldId id="309" r:id="rId15"/>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FFF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68889" autoAdjust="0"/>
  </p:normalViewPr>
  <p:slideViewPr>
    <p:cSldViewPr>
      <p:cViewPr varScale="1">
        <p:scale>
          <a:sx n="51" d="100"/>
          <a:sy n="51" d="100"/>
        </p:scale>
        <p:origin x="-1934"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940"/>
    </p:cViewPr>
  </p:sorterViewPr>
  <p:notesViewPr>
    <p:cSldViewPr>
      <p:cViewPr>
        <p:scale>
          <a:sx n="100" d="100"/>
          <a:sy n="100" d="100"/>
        </p:scale>
        <p:origin x="-72" y="334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5106"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75107" name="Rectangle 3"/>
          <p:cNvSpPr>
            <a:spLocks noGrp="1" noChangeArrowheads="1"/>
          </p:cNvSpPr>
          <p:nvPr>
            <p:ph type="dt" sz="quarter"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75108" name="Rectangle 4"/>
          <p:cNvSpPr>
            <a:spLocks noGrp="1" noChangeArrowheads="1"/>
          </p:cNvSpPr>
          <p:nvPr>
            <p:ph type="ftr" sz="quarter" idx="2"/>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75109" name="Rectangle 5"/>
          <p:cNvSpPr>
            <a:spLocks noGrp="1" noChangeArrowheads="1"/>
          </p:cNvSpPr>
          <p:nvPr>
            <p:ph type="sldNum" sz="quarter" idx="3"/>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6A49E327-2982-4EDF-8D8E-268A2112608C}" type="slidenum">
              <a:rPr lang="en-US"/>
              <a:pPr/>
              <a:t>‹#›</a:t>
            </a:fld>
            <a:endParaRPr lang="en-US"/>
          </a:p>
        </p:txBody>
      </p:sp>
    </p:spTree>
    <p:extLst>
      <p:ext uri="{BB962C8B-B14F-4D97-AF65-F5344CB8AC3E}">
        <p14:creationId xmlns:p14="http://schemas.microsoft.com/office/powerpoint/2010/main" val="21698253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a:lvl1pPr>
          </a:lstStyle>
          <a:p>
            <a:endParaRPr lang="en-US"/>
          </a:p>
        </p:txBody>
      </p:sp>
      <p:sp>
        <p:nvSpPr>
          <p:cNvPr id="6147" name="Rectangle 3"/>
          <p:cNvSpPr>
            <a:spLocks noGrp="1" noChangeArrowheads="1"/>
          </p:cNvSpPr>
          <p:nvPr>
            <p:ph type="dt"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vl1pPr>
          </a:lstStyle>
          <a:p>
            <a:endParaRPr lang="en-US"/>
          </a:p>
        </p:txBody>
      </p:sp>
      <p:sp>
        <p:nvSpPr>
          <p:cNvPr id="614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731838" y="4560888"/>
            <a:ext cx="5851525"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0" name="Rectangle 6"/>
          <p:cNvSpPr>
            <a:spLocks noGrp="1" noChangeArrowheads="1"/>
          </p:cNvSpPr>
          <p:nvPr>
            <p:ph type="ftr" sz="quarter" idx="4"/>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a:lvl1pPr>
          </a:lstStyle>
          <a:p>
            <a:endParaRPr lang="en-US"/>
          </a:p>
        </p:txBody>
      </p:sp>
      <p:sp>
        <p:nvSpPr>
          <p:cNvPr id="6151" name="Rectangle 7"/>
          <p:cNvSpPr>
            <a:spLocks noGrp="1" noChangeArrowheads="1"/>
          </p:cNvSpPr>
          <p:nvPr>
            <p:ph type="sldNum" sz="quarter" idx="5"/>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vl1pPr>
          </a:lstStyle>
          <a:p>
            <a:fld id="{2906C3DB-5035-4B26-B9CC-132D00875B1E}" type="slidenum">
              <a:rPr lang="en-US"/>
              <a:pPr/>
              <a:t>‹#›</a:t>
            </a:fld>
            <a:endParaRPr lang="en-US"/>
          </a:p>
        </p:txBody>
      </p:sp>
    </p:spTree>
    <p:extLst>
      <p:ext uri="{BB962C8B-B14F-4D97-AF65-F5344CB8AC3E}">
        <p14:creationId xmlns:p14="http://schemas.microsoft.com/office/powerpoint/2010/main" val="42648756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D7B52CB3-2730-419D-928B-9A80F6F18ABF}" type="slidenum">
              <a:rPr lang="en-US"/>
              <a:pPr/>
              <a:t>1</a:t>
            </a:fld>
            <a:endParaRPr lang="en-US"/>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pPr marL="228600" indent="-228600"/>
            <a:r>
              <a:rPr lang="en-US" dirty="0" smtClean="0"/>
              <a:t>Scratch comes with a</a:t>
            </a:r>
            <a:r>
              <a:rPr lang="en-US" baseline="0" dirty="0" smtClean="0"/>
              <a:t> built-in paint editor that you can use to create your own sprites and backgrounds. You can also use the editor to modify existing sprites and backgrounds. Let’s look at some of the basic features of this paint editor.</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t>
            </a:r>
            <a:r>
              <a:rPr lang="en-US" baseline="0" dirty="0" smtClean="0"/>
              <a:t>ere are some other buttons that are quite helpful. The </a:t>
            </a:r>
            <a:r>
              <a:rPr lang="en-US" baseline="0" dirty="0" smtClean="0"/>
              <a:t>“Add” button </a:t>
            </a:r>
            <a:r>
              <a:rPr lang="en-US" baseline="0" dirty="0" smtClean="0"/>
              <a:t>allows you to insert another sprite into this </a:t>
            </a:r>
            <a:r>
              <a:rPr lang="en-US" baseline="0" dirty="0" smtClean="0"/>
              <a:t>image. The “Import” button allows you to get </a:t>
            </a:r>
            <a:r>
              <a:rPr lang="en-US" baseline="0" dirty="0" smtClean="0"/>
              <a:t>any other image from your computer. For example, you could get your own photo and make it a sprite! </a:t>
            </a:r>
          </a:p>
          <a:p>
            <a:endParaRPr lang="en-US" baseline="0" dirty="0" smtClean="0"/>
          </a:p>
          <a:p>
            <a:r>
              <a:rPr lang="en-US" baseline="0" dirty="0" smtClean="0"/>
              <a:t>The clear button just clears the entire image. So be careful when you use it. Fortunately, Scratch allows you to cancel a previous action if it was made by mistake. The undo and redo buttons allow you to undo previous actions and do them again. Scratch allows you to undo multiple previous actions.</a:t>
            </a:r>
          </a:p>
          <a:p>
            <a:endParaRPr lang="en-US" baseline="0" dirty="0" smtClean="0"/>
          </a:p>
        </p:txBody>
      </p:sp>
      <p:sp>
        <p:nvSpPr>
          <p:cNvPr id="4" name="Slide Number Placeholder 3"/>
          <p:cNvSpPr>
            <a:spLocks noGrp="1"/>
          </p:cNvSpPr>
          <p:nvPr>
            <p:ph type="sldNum" sz="quarter" idx="10"/>
          </p:nvPr>
        </p:nvSpPr>
        <p:spPr/>
        <p:txBody>
          <a:bodyPr/>
          <a:lstStyle/>
          <a:p>
            <a:fld id="{2906C3DB-5035-4B26-B9CC-132D00875B1E}" type="slidenum">
              <a:rPr lang="en-US" smtClean="0"/>
              <a:pPr/>
              <a:t>10</a:t>
            </a:fld>
            <a:endParaRPr lang="en-US"/>
          </a:p>
        </p:txBody>
      </p:sp>
    </p:spTree>
    <p:extLst>
      <p:ext uri="{BB962C8B-B14F-4D97-AF65-F5344CB8AC3E}">
        <p14:creationId xmlns:p14="http://schemas.microsoft.com/office/powerpoint/2010/main" val="12320644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discussed the IMPORT button briefly before. Here is a demonstration of how it can be used</a:t>
            </a:r>
            <a:r>
              <a:rPr lang="en-US" baseline="0" dirty="0" smtClean="0"/>
              <a:t> in interesting ways. In the first example, we want to have the baby wear sunglasses. Using IMPORT we can fetch the sunglasses sprite and mount it on the baby’s eyes. If the sunglasses are too big or small, we can use the resize feature before putting them on.</a:t>
            </a:r>
          </a:p>
          <a:p>
            <a:endParaRPr lang="en-US" baseline="0" dirty="0" smtClean="0"/>
          </a:p>
          <a:p>
            <a:r>
              <a:rPr lang="en-US" baseline="0" dirty="0" smtClean="0"/>
              <a:t>IN the second example, we want to install the cat as the driver of the yellow convertible. Again using IMPORT we get the car sprite, chop off the cat’s head and mount it in the driver’s seat. Bingo! We now have a convertible driven by a cat.</a:t>
            </a:r>
          </a:p>
          <a:p>
            <a:endParaRPr lang="en-US" baseline="0" dirty="0" smtClean="0"/>
          </a:p>
        </p:txBody>
      </p:sp>
      <p:sp>
        <p:nvSpPr>
          <p:cNvPr id="4" name="Slide Number Placeholder 3"/>
          <p:cNvSpPr>
            <a:spLocks noGrp="1"/>
          </p:cNvSpPr>
          <p:nvPr>
            <p:ph type="sldNum" sz="quarter" idx="10"/>
          </p:nvPr>
        </p:nvSpPr>
        <p:spPr/>
        <p:txBody>
          <a:bodyPr/>
          <a:lstStyle/>
          <a:p>
            <a:fld id="{2906C3DB-5035-4B26-B9CC-132D00875B1E}" type="slidenum">
              <a:rPr lang="en-US" smtClean="0"/>
              <a:pPr/>
              <a:t>11</a:t>
            </a:fld>
            <a:endParaRPr lang="en-US"/>
          </a:p>
        </p:txBody>
      </p:sp>
    </p:spTree>
    <p:extLst>
      <p:ext uri="{BB962C8B-B14F-4D97-AF65-F5344CB8AC3E}">
        <p14:creationId xmlns:p14="http://schemas.microsoft.com/office/powerpoint/2010/main" val="331890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tricky challenge we often face is</a:t>
            </a:r>
            <a:r>
              <a:rPr lang="en-US" baseline="0" dirty="0" smtClean="0"/>
              <a:t> how to draw curved shapes? Drawing curved shapes using the mouse is not very easy even we are good artists and even if our hand doesn’t shake. </a:t>
            </a:r>
          </a:p>
          <a:p>
            <a:endParaRPr lang="en-US" baseline="0" dirty="0" smtClean="0"/>
          </a:p>
          <a:p>
            <a:r>
              <a:rPr lang="en-US" baseline="0" dirty="0" smtClean="0"/>
              <a:t>Well, there is a trick. You can draw nice looking curves by combining circles and ovals. Here is an example. Let’s say we want to draw a cloud. Instead of drawing the outline of the cloud by hand – which might come out ugly, we can draw a bunch of ovals together as shown. And then we can erase all the lines inside the overall outline of the combined shape. And bingo! We have a nice looking cloud which we can fill with a gradient color.</a:t>
            </a:r>
          </a:p>
        </p:txBody>
      </p:sp>
      <p:sp>
        <p:nvSpPr>
          <p:cNvPr id="4" name="Slide Number Placeholder 3"/>
          <p:cNvSpPr>
            <a:spLocks noGrp="1"/>
          </p:cNvSpPr>
          <p:nvPr>
            <p:ph type="sldNum" sz="quarter" idx="10"/>
          </p:nvPr>
        </p:nvSpPr>
        <p:spPr/>
        <p:txBody>
          <a:bodyPr/>
          <a:lstStyle/>
          <a:p>
            <a:fld id="{2906C3DB-5035-4B26-B9CC-132D00875B1E}" type="slidenum">
              <a:rPr lang="en-US" smtClean="0"/>
              <a:pPr/>
              <a:t>13</a:t>
            </a:fld>
            <a:endParaRPr lang="en-US"/>
          </a:p>
        </p:txBody>
      </p:sp>
    </p:spTree>
    <p:extLst>
      <p:ext uri="{BB962C8B-B14F-4D97-AF65-F5344CB8AC3E}">
        <p14:creationId xmlns:p14="http://schemas.microsoft.com/office/powerpoint/2010/main" val="15130582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D7B52CB3-2730-419D-928B-9A80F6F18ABF}" type="slidenum">
              <a:rPr lang="en-US"/>
              <a:pPr/>
              <a:t>14</a:t>
            </a:fld>
            <a:endParaRPr lang="en-US"/>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r>
              <a:rPr lang="en-US" dirty="0" smtClean="0"/>
              <a:t>So,</a:t>
            </a:r>
            <a:r>
              <a:rPr lang="en-US" baseline="0" dirty="0" smtClean="0"/>
              <a:t> that was </a:t>
            </a:r>
            <a:r>
              <a:rPr lang="en-US" baseline="0" smtClean="0"/>
              <a:t>a quick summary </a:t>
            </a:r>
            <a:r>
              <a:rPr lang="en-US" baseline="0" dirty="0" smtClean="0"/>
              <a:t>of all the basic features of the paint editor of Scratch. Isn’t it powerful? Go ahead and experiment with it by creating new sprites, drawing new backgrounds, or just modifying existing sprites.</a:t>
            </a:r>
          </a:p>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already know how to start the</a:t>
            </a:r>
            <a:r>
              <a:rPr lang="en-US" baseline="0" dirty="0" smtClean="0"/>
              <a:t> paint editor, right? The editor starts when you want to draw a new sprite or background, or edit an existing sprite or background. </a:t>
            </a:r>
          </a:p>
          <a:p>
            <a:endParaRPr lang="en-US" baseline="0" dirty="0" smtClean="0"/>
          </a:p>
          <a:p>
            <a:r>
              <a:rPr lang="en-US" baseline="0" dirty="0" smtClean="0"/>
              <a:t>When you open the paint editor, you see this group of buttons shown here. These buttons allow you to draw all kinds of shapes and modify them. You can do free-hand drawing using the brush. Or you can draw straight lines using this control here. You can draw squares and rectangles using this control here. And you can draw circles and ovals using this control here. </a:t>
            </a:r>
          </a:p>
          <a:p>
            <a:endParaRPr lang="en-US" baseline="0" dirty="0" smtClean="0"/>
          </a:p>
          <a:p>
            <a:r>
              <a:rPr lang="en-US" baseline="0" dirty="0" smtClean="0"/>
              <a:t>The Fill button allows you to fill any closed shape with a color of your choice. If you want to erase part of your painting, you use the eraser control. While erasing you can choose eraser of many different sizes. To erase something really tiny you should obviously use a tiny eraser.</a:t>
            </a:r>
          </a:p>
          <a:p>
            <a:endParaRPr lang="en-US" baseline="0" dirty="0" smtClean="0"/>
          </a:p>
          <a:p>
            <a:r>
              <a:rPr lang="en-US" baseline="0" dirty="0" smtClean="0"/>
              <a:t>You can type text – like words and sentences – by using the Text control. </a:t>
            </a:r>
          </a:p>
          <a:p>
            <a:endParaRPr lang="en-US" baseline="0" dirty="0" smtClean="0"/>
          </a:p>
          <a:p>
            <a:r>
              <a:rPr lang="en-US" baseline="0" dirty="0" smtClean="0"/>
              <a:t>The eye-dropper is an interesting tool. It is useful if you want to use a color that matches a part of your image. Click on the eyedropper and then click on that area of your image. That color is then automatically chosen for your next shape.</a:t>
            </a:r>
          </a:p>
          <a:p>
            <a:endParaRPr lang="en-US" baseline="0" dirty="0" smtClean="0"/>
          </a:p>
          <a:p>
            <a:r>
              <a:rPr lang="en-US" baseline="0" dirty="0" smtClean="0"/>
              <a:t>There is a button that allows you to select a portion of your drawing. We will discuss its use later.</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2906C3DB-5035-4B26-B9CC-132D00875B1E}" type="slidenum">
              <a:rPr lang="en-US" smtClean="0"/>
              <a:pPr/>
              <a:t>2</a:t>
            </a:fld>
            <a:endParaRPr lang="en-US"/>
          </a:p>
        </p:txBody>
      </p:sp>
    </p:spTree>
    <p:extLst>
      <p:ext uri="{BB962C8B-B14F-4D97-AF65-F5344CB8AC3E}">
        <p14:creationId xmlns:p14="http://schemas.microsoft.com/office/powerpoint/2010/main" val="135335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you do free-hand drawing or draw straight lines and rectangles you can select the brush</a:t>
            </a:r>
            <a:r>
              <a:rPr lang="en-US" baseline="0" dirty="0" smtClean="0"/>
              <a:t> size and its color.  When you draw rectangles you have the choice of drawing empty rectangles or filled ones.</a:t>
            </a:r>
          </a:p>
          <a:p>
            <a:endParaRPr lang="en-US" baseline="0" dirty="0" smtClean="0"/>
          </a:p>
          <a:p>
            <a:r>
              <a:rPr lang="en-US" baseline="0" dirty="0" smtClean="0"/>
              <a:t>Here is a trick you can use to draw perfect squares. Just keep the SHIFT key pressed when you draw your shape on the screen.</a:t>
            </a:r>
          </a:p>
          <a:p>
            <a:endParaRPr lang="en-US" dirty="0"/>
          </a:p>
        </p:txBody>
      </p:sp>
      <p:sp>
        <p:nvSpPr>
          <p:cNvPr id="4" name="Slide Number Placeholder 3"/>
          <p:cNvSpPr>
            <a:spLocks noGrp="1"/>
          </p:cNvSpPr>
          <p:nvPr>
            <p:ph type="sldNum" sz="quarter" idx="10"/>
          </p:nvPr>
        </p:nvSpPr>
        <p:spPr/>
        <p:txBody>
          <a:bodyPr/>
          <a:lstStyle/>
          <a:p>
            <a:fld id="{2906C3DB-5035-4B26-B9CC-132D00875B1E}" type="slidenum">
              <a:rPr lang="en-US" smtClean="0"/>
              <a:pPr/>
              <a:t>3</a:t>
            </a:fld>
            <a:endParaRPr lang="en-US"/>
          </a:p>
        </p:txBody>
      </p:sp>
    </p:spTree>
    <p:extLst>
      <p:ext uri="{BB962C8B-B14F-4D97-AF65-F5344CB8AC3E}">
        <p14:creationId xmlns:p14="http://schemas.microsoft.com/office/powerpoint/2010/main" val="3486405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When you draw ovals and circles you can select the brush</a:t>
            </a:r>
            <a:r>
              <a:rPr lang="en-US" baseline="0" dirty="0" smtClean="0"/>
              <a:t> size and its color.  You also have the choice of drawing empty ovals or filled ones. </a:t>
            </a:r>
            <a:endParaRPr lang="en-US" dirty="0" smtClean="0"/>
          </a:p>
          <a:p>
            <a:endParaRPr lang="en-US" dirty="0" smtClean="0"/>
          </a:p>
          <a:p>
            <a:r>
              <a:rPr lang="en-US" baseline="0" dirty="0" smtClean="0"/>
              <a:t>Here is a trick you can use to draw perfect circles. Just keep the SHIFT key pressed when you draw your shape on the screen.</a:t>
            </a:r>
          </a:p>
          <a:p>
            <a:endParaRPr lang="en-US" baseline="0" dirty="0" smtClean="0"/>
          </a:p>
          <a:p>
            <a:r>
              <a:rPr lang="en-US" baseline="0" dirty="0" smtClean="0"/>
              <a:t>By the way, you can also use rectangles and ovals to erase things. That’s because if you choose the color to match the background, your shape will work like an eraser.</a:t>
            </a:r>
          </a:p>
          <a:p>
            <a:endParaRPr lang="en-US" dirty="0"/>
          </a:p>
        </p:txBody>
      </p:sp>
      <p:sp>
        <p:nvSpPr>
          <p:cNvPr id="4" name="Slide Number Placeholder 3"/>
          <p:cNvSpPr>
            <a:spLocks noGrp="1"/>
          </p:cNvSpPr>
          <p:nvPr>
            <p:ph type="sldNum" sz="quarter" idx="10"/>
          </p:nvPr>
        </p:nvSpPr>
        <p:spPr/>
        <p:txBody>
          <a:bodyPr/>
          <a:lstStyle/>
          <a:p>
            <a:fld id="{2906C3DB-5035-4B26-B9CC-132D00875B1E}" type="slidenum">
              <a:rPr lang="en-US" smtClean="0"/>
              <a:pPr/>
              <a:t>4</a:t>
            </a:fld>
            <a:endParaRPr lang="en-US"/>
          </a:p>
        </p:txBody>
      </p:sp>
    </p:spTree>
    <p:extLst>
      <p:ext uri="{BB962C8B-B14F-4D97-AF65-F5344CB8AC3E}">
        <p14:creationId xmlns:p14="http://schemas.microsoft.com/office/powerpoint/2010/main" val="507314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Ok, here is the first tip.</a:t>
            </a:r>
            <a:r>
              <a:rPr lang="en-US" baseline="0" dirty="0" smtClean="0"/>
              <a:t> You already know how to draw rectangles, ovals and straight lines. While drawing rectangles if you press the SHIFT key, you will get a perfect square. Similarly, while drawing ovals if you press the SHIFT key, you will get a perfect circle. And while drawing lines if you press the SHIFT key, you will get lines that are either perfectly horizontal or vertical.</a:t>
            </a:r>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2906C3DB-5035-4B26-B9CC-132D00875B1E}" type="slidenum">
              <a:rPr lang="en-US" smtClean="0"/>
              <a:pPr/>
              <a:t>5</a:t>
            </a:fld>
            <a:endParaRPr lang="en-US"/>
          </a:p>
        </p:txBody>
      </p:sp>
    </p:spTree>
    <p:extLst>
      <p:ext uri="{BB962C8B-B14F-4D97-AF65-F5344CB8AC3E}">
        <p14:creationId xmlns:p14="http://schemas.microsoft.com/office/powerpoint/2010/main" val="19116126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a:t>
            </a:r>
            <a:r>
              <a:rPr lang="en-US" dirty="0" smtClean="0"/>
              <a:t>three ways </a:t>
            </a:r>
            <a:r>
              <a:rPr lang="en-US" dirty="0" smtClean="0"/>
              <a:t>to select a color. You can</a:t>
            </a:r>
            <a:r>
              <a:rPr lang="en-US" baseline="0" dirty="0" smtClean="0"/>
              <a:t> click on one of the color squares shown in the grid. Or you can click on the color histogram – the bar graph – and then select a color. </a:t>
            </a:r>
            <a:r>
              <a:rPr lang="en-US" baseline="0" dirty="0" smtClean="0"/>
              <a:t>Or you can click on the dropper and then anywhere on the Scratch screen to pick a color. Scratch </a:t>
            </a:r>
            <a:r>
              <a:rPr lang="en-US" baseline="0" dirty="0" smtClean="0"/>
              <a:t>allows you to have a pair of colors for quick access. You can switch between these two colors by just clicking on the pair as shown.</a:t>
            </a:r>
            <a:endParaRPr lang="en-US" dirty="0"/>
          </a:p>
        </p:txBody>
      </p:sp>
      <p:sp>
        <p:nvSpPr>
          <p:cNvPr id="4" name="Slide Number Placeholder 3"/>
          <p:cNvSpPr>
            <a:spLocks noGrp="1"/>
          </p:cNvSpPr>
          <p:nvPr>
            <p:ph type="sldNum" sz="quarter" idx="10"/>
          </p:nvPr>
        </p:nvSpPr>
        <p:spPr/>
        <p:txBody>
          <a:bodyPr/>
          <a:lstStyle/>
          <a:p>
            <a:fld id="{2906C3DB-5035-4B26-B9CC-132D00875B1E}" type="slidenum">
              <a:rPr lang="en-US" smtClean="0"/>
              <a:pPr/>
              <a:t>6</a:t>
            </a:fld>
            <a:endParaRPr lang="en-US"/>
          </a:p>
        </p:txBody>
      </p:sp>
    </p:spTree>
    <p:extLst>
      <p:ext uri="{BB962C8B-B14F-4D97-AF65-F5344CB8AC3E}">
        <p14:creationId xmlns:p14="http://schemas.microsoft.com/office/powerpoint/2010/main" val="13324277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Filling a color in</a:t>
            </a:r>
            <a:r>
              <a:rPr lang="en-US" baseline="0" dirty="0" smtClean="0"/>
              <a:t> a closed shape is a lot of fun in Scratch. Because there are 4 different ways to fill. The first one is the standard pattern in which a single color is filled uniformly in the entire shape. </a:t>
            </a:r>
          </a:p>
          <a:p>
            <a:endParaRPr lang="en-US" baseline="0" dirty="0" smtClean="0"/>
          </a:p>
          <a:p>
            <a:r>
              <a:rPr lang="en-US" baseline="0" dirty="0" smtClean="0"/>
              <a:t>The other three patterns fill color as gradients. “Gradient” means the fill pattern gradually changes from one color to another. Remember the pair of colors mentioned before? Scratch uses this pair to draw this FILL gradient. So if your pair of colors is red and black, the gradient will show red color gradually changing to black.</a:t>
            </a:r>
          </a:p>
          <a:p>
            <a:endParaRPr lang="en-US" baseline="0" dirty="0" smtClean="0"/>
          </a:p>
          <a:p>
            <a:r>
              <a:rPr lang="en-US" baseline="0" dirty="0" smtClean="0"/>
              <a:t>Out of the 3 gradient FILLs, t</a:t>
            </a:r>
            <a:r>
              <a:rPr lang="en-US" dirty="0" smtClean="0"/>
              <a:t>he first </a:t>
            </a:r>
            <a:r>
              <a:rPr lang="en-US" baseline="0" dirty="0" smtClean="0"/>
              <a:t>fill pattern uses a left to right gradient. The second pattern uses a top down gradient. The last one is probably the most interesting because it uses a circular inside-out gradient. </a:t>
            </a:r>
          </a:p>
          <a:p>
            <a:endParaRPr lang="en-US" baseline="0" dirty="0" smtClean="0"/>
          </a:p>
          <a:p>
            <a:r>
              <a:rPr lang="en-US" baseline="0" dirty="0" smtClean="0"/>
              <a:t>Try using these fill patterns in various shapes to understand how they work.</a:t>
            </a:r>
          </a:p>
          <a:p>
            <a:endParaRPr lang="en-US" dirty="0"/>
          </a:p>
        </p:txBody>
      </p:sp>
      <p:sp>
        <p:nvSpPr>
          <p:cNvPr id="4" name="Slide Number Placeholder 3"/>
          <p:cNvSpPr>
            <a:spLocks noGrp="1"/>
          </p:cNvSpPr>
          <p:nvPr>
            <p:ph type="sldNum" sz="quarter" idx="10"/>
          </p:nvPr>
        </p:nvSpPr>
        <p:spPr/>
        <p:txBody>
          <a:bodyPr/>
          <a:lstStyle/>
          <a:p>
            <a:fld id="{2906C3DB-5035-4B26-B9CC-132D00875B1E}" type="slidenum">
              <a:rPr lang="en-US" smtClean="0"/>
              <a:pPr/>
              <a:t>7</a:t>
            </a:fld>
            <a:endParaRPr lang="en-US"/>
          </a:p>
        </p:txBody>
      </p:sp>
    </p:spTree>
    <p:extLst>
      <p:ext uri="{BB962C8B-B14F-4D97-AF65-F5344CB8AC3E}">
        <p14:creationId xmlns:p14="http://schemas.microsoft.com/office/powerpoint/2010/main" val="1528153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Scratch allows you to zoom in and out of your image areas. Clic</a:t>
            </a:r>
            <a:r>
              <a:rPr lang="en-US" baseline="0" dirty="0" smtClean="0"/>
              <a:t>k on the minus sign to zoom out and on the plus sign to zoom in. Zooming in might be useful to draw some really fine detail of your sprite image</a:t>
            </a:r>
            <a:r>
              <a:rPr lang="en-US" baseline="0" dirty="0" smtClean="0"/>
              <a:t>. Clicking on “=“ takes the image to its original size.</a:t>
            </a: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2906C3DB-5035-4B26-B9CC-132D00875B1E}" type="slidenum">
              <a:rPr lang="en-US" smtClean="0"/>
              <a:pPr/>
              <a:t>8</a:t>
            </a:fld>
            <a:endParaRPr lang="en-US"/>
          </a:p>
        </p:txBody>
      </p:sp>
    </p:spTree>
    <p:extLst>
      <p:ext uri="{BB962C8B-B14F-4D97-AF65-F5344CB8AC3E}">
        <p14:creationId xmlns:p14="http://schemas.microsoft.com/office/powerpoint/2010/main" val="1350674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buttons here provide some advanced and very</a:t>
            </a:r>
            <a:r>
              <a:rPr lang="en-US" baseline="0" dirty="0" smtClean="0"/>
              <a:t> interesting features in your paint editor. They can work on the entire image or a portion of the image. To select a portion of the image use the Select button. You might remember that we mentioned this Select button when we </a:t>
            </a:r>
            <a:r>
              <a:rPr lang="en-US" baseline="0" dirty="0" smtClean="0"/>
              <a:t>talked about </a:t>
            </a:r>
            <a:r>
              <a:rPr lang="en-US" baseline="0" dirty="0" smtClean="0"/>
              <a:t>buttons to draw different types of shapes. </a:t>
            </a:r>
          </a:p>
          <a:p>
            <a:endParaRPr lang="en-US" baseline="0" dirty="0" smtClean="0"/>
          </a:p>
          <a:p>
            <a:r>
              <a:rPr lang="en-US" baseline="0" dirty="0" smtClean="0"/>
              <a:t>The first button </a:t>
            </a:r>
            <a:r>
              <a:rPr lang="en-US" baseline="0" dirty="0" smtClean="0"/>
              <a:t>allows you to flip the image vertically and create a mirror image. </a:t>
            </a:r>
          </a:p>
          <a:p>
            <a:endParaRPr lang="en-US" baseline="0" dirty="0" smtClean="0"/>
          </a:p>
          <a:p>
            <a:r>
              <a:rPr lang="en-US" baseline="0" dirty="0" smtClean="0"/>
              <a:t>The </a:t>
            </a:r>
            <a:r>
              <a:rPr lang="en-US" baseline="0" dirty="0" smtClean="0"/>
              <a:t>next button </a:t>
            </a:r>
            <a:r>
              <a:rPr lang="en-US" baseline="0" dirty="0" smtClean="0"/>
              <a:t>also creates a mirror image, but this time the mirror image is horizontal – like the reflection of a tree in a lake.</a:t>
            </a:r>
          </a:p>
          <a:p>
            <a:endParaRPr lang="en-US" baseline="0" dirty="0" smtClean="0"/>
          </a:p>
          <a:p>
            <a:r>
              <a:rPr lang="en-US" baseline="0" dirty="0" smtClean="0"/>
              <a:t>The </a:t>
            </a:r>
            <a:r>
              <a:rPr lang="en-US" dirty="0" smtClean="0"/>
              <a:t>last button provides a way to change the center</a:t>
            </a:r>
            <a:r>
              <a:rPr lang="en-US" baseline="0" dirty="0" smtClean="0"/>
              <a:t> of your sprites. When you click on this control two cross-lines appear showing the current center. You can simply click anywhere to shift the center. All motion commands (including turns) work on the center of the sprite.</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2906C3DB-5035-4B26-B9CC-132D00875B1E}" type="slidenum">
              <a:rPr lang="en-US" smtClean="0"/>
              <a:pPr/>
              <a:t>9</a:t>
            </a:fld>
            <a:endParaRPr lang="en-US"/>
          </a:p>
        </p:txBody>
      </p:sp>
    </p:spTree>
    <p:extLst>
      <p:ext uri="{BB962C8B-B14F-4D97-AF65-F5344CB8AC3E}">
        <p14:creationId xmlns:p14="http://schemas.microsoft.com/office/powerpoint/2010/main" val="1232064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r>
              <a:rPr lang="en-US" smtClean="0"/>
              <a:t>Author: Abhay B. Joshi (abjoshi@yahoo.com)</a:t>
            </a:r>
            <a:endParaRPr lang="en-US"/>
          </a:p>
        </p:txBody>
      </p:sp>
      <p:sp>
        <p:nvSpPr>
          <p:cNvPr id="27" name="Slide Number Placeholder 26"/>
          <p:cNvSpPr>
            <a:spLocks noGrp="1"/>
          </p:cNvSpPr>
          <p:nvPr>
            <p:ph type="sldNum" sz="quarter" idx="12"/>
          </p:nvPr>
        </p:nvSpPr>
        <p:spPr/>
        <p:txBody>
          <a:bodyPr/>
          <a:lstStyle/>
          <a:p>
            <a:fld id="{3550E4FA-DAB3-467F-8A73-48BAE3027C8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27C8BCA0-A712-4D12-B88C-BCD5D041994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A1540E08-E203-40E7-A3F3-D1E10AE2AF5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C22714DD-F537-4C3F-B064-8A79D0E2DC0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E65F7F8B-A502-47B7-9573-5C38AE12A3D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fld id="{04305A5A-9FF8-4C23-BFDF-D7C913C924B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Author: Abhay B. Joshi (abjoshi@yahoo.com)</a:t>
            </a:r>
            <a:endParaRPr lang="en-US"/>
          </a:p>
        </p:txBody>
      </p:sp>
      <p:sp>
        <p:nvSpPr>
          <p:cNvPr id="9" name="Slide Number Placeholder 8"/>
          <p:cNvSpPr>
            <a:spLocks noGrp="1"/>
          </p:cNvSpPr>
          <p:nvPr>
            <p:ph type="sldNum" sz="quarter" idx="12"/>
          </p:nvPr>
        </p:nvSpPr>
        <p:spPr/>
        <p:txBody>
          <a:bodyPr/>
          <a:lstStyle/>
          <a:p>
            <a:fld id="{ACB9C919-FFA4-4D12-AA7F-214EE936B48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FF25C8A3-365B-449D-8CE6-149CAC1B717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Author: Abhay B. Joshi (abjoshi@yahoo.com)</a:t>
            </a:r>
            <a:endParaRPr lang="en-US"/>
          </a:p>
        </p:txBody>
      </p:sp>
      <p:sp>
        <p:nvSpPr>
          <p:cNvPr id="4" name="Slide Number Placeholder 3"/>
          <p:cNvSpPr>
            <a:spLocks noGrp="1"/>
          </p:cNvSpPr>
          <p:nvPr>
            <p:ph type="sldNum" sz="quarter" idx="12"/>
          </p:nvPr>
        </p:nvSpPr>
        <p:spPr/>
        <p:txBody>
          <a:bodyPr/>
          <a:lstStyle/>
          <a:p>
            <a:fld id="{0B0BF77C-ADC6-42D6-9D49-245D805811F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fld id="{E39CA029-8FAA-464D-AFE8-0310751447A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Author: Abhay B. Joshi (abjoshi@yahoo.com)</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3C800B6-D4B6-4B52-B56F-86D69B2A5D5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Author: Abhay B. Joshi (abjoshi@yahoo.com)</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7DD685C-EBB9-4B88-851D-EA3766887F3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normAutofit fontScale="90000"/>
          </a:bodyPr>
          <a:lstStyle/>
          <a:p>
            <a:r>
              <a:rPr lang="en-US" sz="4800" dirty="0" smtClean="0"/>
              <a:t>Create sprites and backgrounds using the Paint </a:t>
            </a:r>
            <a:r>
              <a:rPr lang="en-US" sz="4800" dirty="0"/>
              <a:t>Editor</a:t>
            </a:r>
            <a:endParaRPr lang="en-US" sz="3200" dirty="0"/>
          </a:p>
        </p:txBody>
      </p:sp>
      <p:sp>
        <p:nvSpPr>
          <p:cNvPr id="59395" name="Rectangle 3"/>
          <p:cNvSpPr>
            <a:spLocks noGrp="1" noChangeArrowheads="1"/>
          </p:cNvSpPr>
          <p:nvPr>
            <p:ph type="subTitle" idx="1"/>
          </p:nvPr>
        </p:nvSpPr>
        <p:spPr/>
        <p:txBody>
          <a:bodyPr/>
          <a:lstStyle/>
          <a:p>
            <a:r>
              <a:rPr lang="en-US" dirty="0" smtClean="0"/>
              <a:t>Basic Features</a:t>
            </a:r>
            <a:endParaRPr lang="en-US" dirty="0"/>
          </a:p>
        </p:txBody>
      </p:sp>
      <p:sp>
        <p:nvSpPr>
          <p:cNvPr id="4" name="Slide Number Placeholder 5"/>
          <p:cNvSpPr>
            <a:spLocks noGrp="1"/>
          </p:cNvSpPr>
          <p:nvPr>
            <p:ph type="sldNum" sz="quarter" idx="12"/>
          </p:nvPr>
        </p:nvSpPr>
        <p:spPr/>
        <p:txBody>
          <a:bodyPr/>
          <a:lstStyle/>
          <a:p>
            <a:fld id="{08AE0EEF-1E14-481A-B0B5-5B7ACCB8DFDD}" type="slidenum">
              <a:rPr lang="en-US"/>
              <a:pPr/>
              <a:t>1</a:t>
            </a:fld>
            <a:endParaRPr lang="en-US"/>
          </a:p>
        </p:txBody>
      </p:sp>
      <p:sp>
        <p:nvSpPr>
          <p:cNvPr id="2" name="Footer Placeholder 1"/>
          <p:cNvSpPr>
            <a:spLocks noGrp="1"/>
          </p:cNvSpPr>
          <p:nvPr>
            <p:ph type="ftr" sz="quarter" idx="11"/>
          </p:nvPr>
        </p:nvSpPr>
        <p:spPr/>
        <p:txBody>
          <a:bodyPr/>
          <a:lstStyle/>
          <a:p>
            <a:r>
              <a:rPr lang="en-US" smtClean="0"/>
              <a:t>Author: Abhay B. Joshi (abjoshi@yahoo.com)</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t>More buttons</a:t>
            </a:r>
            <a:endParaRPr lang="en-US" dirty="0"/>
          </a:p>
        </p:txBody>
      </p:sp>
      <p:sp>
        <p:nvSpPr>
          <p:cNvPr id="3" name="Content Placeholder 2"/>
          <p:cNvSpPr>
            <a:spLocks noGrp="1"/>
          </p:cNvSpPr>
          <p:nvPr>
            <p:ph idx="1"/>
          </p:nvPr>
        </p:nvSpPr>
        <p:spPr/>
        <p:txBody>
          <a:bodyPr>
            <a:normAutofit/>
          </a:bodyPr>
          <a:lstStyle/>
          <a:p>
            <a:endParaRPr lang="en-US" dirty="0"/>
          </a:p>
          <a:p>
            <a:endParaRPr lang="en-US" dirty="0" smtClean="0"/>
          </a:p>
          <a:p>
            <a:r>
              <a:rPr lang="en-US" dirty="0" smtClean="0"/>
              <a:t>Import </a:t>
            </a:r>
            <a:r>
              <a:rPr lang="en-US" dirty="0" smtClean="0"/>
              <a:t>– </a:t>
            </a:r>
            <a:r>
              <a:rPr lang="en-US" dirty="0"/>
              <a:t>use </a:t>
            </a:r>
            <a:r>
              <a:rPr lang="en-US" dirty="0" smtClean="0"/>
              <a:t>images </a:t>
            </a:r>
            <a:r>
              <a:rPr lang="en-US" dirty="0" smtClean="0"/>
              <a:t>on your </a:t>
            </a:r>
            <a:r>
              <a:rPr lang="en-US" dirty="0" smtClean="0"/>
              <a:t>computer.</a:t>
            </a:r>
          </a:p>
          <a:p>
            <a:r>
              <a:rPr lang="en-US" dirty="0" smtClean="0"/>
              <a:t>Clear </a:t>
            </a:r>
            <a:r>
              <a:rPr lang="en-US" dirty="0"/>
              <a:t>– delete the entire </a:t>
            </a:r>
            <a:r>
              <a:rPr lang="en-US" dirty="0" smtClean="0"/>
              <a:t>image</a:t>
            </a:r>
            <a:r>
              <a:rPr lang="en-US" dirty="0"/>
              <a:t>.</a:t>
            </a:r>
            <a:endParaRPr lang="en-US" dirty="0" smtClean="0"/>
          </a:p>
          <a:p>
            <a:r>
              <a:rPr lang="en-US" dirty="0" smtClean="0"/>
              <a:t>Add – use another costume in the Scratch library.</a:t>
            </a:r>
            <a:endParaRPr lang="en-US" dirty="0" smtClean="0"/>
          </a:p>
          <a:p>
            <a:endParaRPr lang="en-US" dirty="0" smtClean="0"/>
          </a:p>
          <a:p>
            <a:r>
              <a:rPr lang="en-US" dirty="0" smtClean="0"/>
              <a:t>Undo/Redo </a:t>
            </a:r>
            <a:r>
              <a:rPr lang="en-US" dirty="0" smtClean="0"/>
              <a:t>– cancel/redo </a:t>
            </a:r>
            <a:r>
              <a:rPr lang="en-US" dirty="0"/>
              <a:t>the last </a:t>
            </a:r>
            <a:r>
              <a:rPr lang="en-US" dirty="0" smtClean="0"/>
              <a:t>change</a:t>
            </a:r>
          </a:p>
          <a:p>
            <a:pPr marL="0" indent="0">
              <a:buNone/>
            </a:pPr>
            <a:endParaRPr lang="en-US" dirty="0"/>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C22714DD-F537-4C3F-B064-8A79D0E2DC01}" type="slidenum">
              <a:rPr lang="en-US" smtClean="0"/>
              <a:pPr/>
              <a:t>10</a:t>
            </a:fld>
            <a:endParaRPr lang="en-US"/>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1" y="1676400"/>
            <a:ext cx="5257800" cy="1141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5445369"/>
            <a:ext cx="1828800" cy="1031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Line 8"/>
          <p:cNvSpPr>
            <a:spLocks noChangeShapeType="1"/>
          </p:cNvSpPr>
          <p:nvPr/>
        </p:nvSpPr>
        <p:spPr bwMode="auto">
          <a:xfrm>
            <a:off x="2057400" y="5257800"/>
            <a:ext cx="990600" cy="6858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19091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41148"/>
          <a:lstStyle/>
          <a:p>
            <a:r>
              <a:rPr lang="en-US" dirty="0" smtClean="0"/>
              <a:t>Combining sprites</a:t>
            </a:r>
            <a:endParaRPr lang="en-US" dirty="0"/>
          </a:p>
        </p:txBody>
      </p:sp>
      <p:sp>
        <p:nvSpPr>
          <p:cNvPr id="3" name="Content Placeholder 2"/>
          <p:cNvSpPr>
            <a:spLocks noGrp="1"/>
          </p:cNvSpPr>
          <p:nvPr>
            <p:ph idx="1"/>
          </p:nvPr>
        </p:nvSpPr>
        <p:spPr/>
        <p:txBody>
          <a:bodyPr lIns="82296" tIns="41148" rIns="82296" bIns="41148"/>
          <a:lstStyle/>
          <a:p>
            <a:r>
              <a:rPr lang="en-US" dirty="0" smtClean="0"/>
              <a:t>Use “import” inside the paint editor</a:t>
            </a:r>
            <a:endParaRPr lang="en-US" dirty="0"/>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9DD8C06B-63CD-420D-A5E5-FAF30A333CA2}" type="slidenum">
              <a:rPr lang="en-US" smtClean="0"/>
              <a:pPr>
                <a:defRPr/>
              </a:pPr>
              <a:t>11</a:t>
            </a:fld>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819400"/>
            <a:ext cx="1680210" cy="1345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9445" y="2658427"/>
            <a:ext cx="1697355" cy="1380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2878046"/>
            <a:ext cx="1783566" cy="931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4876800"/>
            <a:ext cx="1095375" cy="1095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95575" y="4981575"/>
            <a:ext cx="2409825" cy="1114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15100" y="4873548"/>
            <a:ext cx="2400300" cy="1228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Plus 8"/>
          <p:cNvSpPr/>
          <p:nvPr/>
        </p:nvSpPr>
        <p:spPr>
          <a:xfrm>
            <a:off x="2590800" y="3048000"/>
            <a:ext cx="617219" cy="533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lus 12"/>
          <p:cNvSpPr/>
          <p:nvPr/>
        </p:nvSpPr>
        <p:spPr>
          <a:xfrm>
            <a:off x="1981200" y="5181600"/>
            <a:ext cx="617219" cy="533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Equal 9"/>
          <p:cNvSpPr/>
          <p:nvPr/>
        </p:nvSpPr>
        <p:spPr>
          <a:xfrm>
            <a:off x="5715000" y="3048000"/>
            <a:ext cx="685800" cy="444341"/>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Equal 14"/>
          <p:cNvSpPr/>
          <p:nvPr/>
        </p:nvSpPr>
        <p:spPr>
          <a:xfrm>
            <a:off x="5486400" y="5257800"/>
            <a:ext cx="685800" cy="444341"/>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3367043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Vector mode</a:t>
            </a:r>
            <a:endParaRPr lang="en-US" dirty="0"/>
          </a:p>
        </p:txBody>
      </p:sp>
      <p:sp>
        <p:nvSpPr>
          <p:cNvPr id="3" name="Content Placeholder 2"/>
          <p:cNvSpPr>
            <a:spLocks noGrp="1"/>
          </p:cNvSpPr>
          <p:nvPr>
            <p:ph idx="1"/>
          </p:nvPr>
        </p:nvSpPr>
        <p:spPr/>
        <p:txBody>
          <a:bodyPr/>
          <a:lstStyle/>
          <a:p>
            <a:r>
              <a:rPr lang="en-US" dirty="0" smtClean="0"/>
              <a:t>This mode allows you to combine multiple shapes to create a sprite. Each of the individual shapes can be manipulated independently.</a:t>
            </a:r>
          </a:p>
          <a:p>
            <a:endParaRPr lang="en-US" dirty="0"/>
          </a:p>
          <a:p>
            <a:r>
              <a:rPr lang="en-US" dirty="0" smtClean="0"/>
              <a:t>You can convert a vector image to a bitmap image but be aware that after the conversion the individual shapes are no longer accessible.</a:t>
            </a:r>
          </a:p>
          <a:p>
            <a:endParaRPr lang="en-US" dirty="0"/>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C22714DD-F537-4C3F-B064-8A79D0E2DC01}" type="slidenum">
              <a:rPr lang="en-US" smtClean="0"/>
              <a:pPr/>
              <a:t>12</a:t>
            </a:fld>
            <a:endParaRPr lang="en-US"/>
          </a:p>
        </p:txBody>
      </p:sp>
    </p:spTree>
    <p:extLst>
      <p:ext uri="{BB962C8B-B14F-4D97-AF65-F5344CB8AC3E}">
        <p14:creationId xmlns:p14="http://schemas.microsoft.com/office/powerpoint/2010/main" val="2767337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tIns="41148"/>
          <a:lstStyle/>
          <a:p>
            <a:r>
              <a:rPr lang="en-US" dirty="0" smtClean="0"/>
              <a:t>Draw curves using circles</a:t>
            </a:r>
            <a:endParaRPr lang="en-US" dirty="0"/>
          </a:p>
        </p:txBody>
      </p:sp>
      <p:sp>
        <p:nvSpPr>
          <p:cNvPr id="3" name="Content Placeholder 2"/>
          <p:cNvSpPr>
            <a:spLocks noGrp="1"/>
          </p:cNvSpPr>
          <p:nvPr>
            <p:ph idx="1"/>
          </p:nvPr>
        </p:nvSpPr>
        <p:spPr>
          <a:xfrm>
            <a:off x="457200" y="1988820"/>
            <a:ext cx="8229600" cy="4389120"/>
          </a:xfrm>
        </p:spPr>
        <p:txBody>
          <a:bodyPr lIns="82296" tIns="41148" rIns="82296" bIns="41148"/>
          <a:lstStyle/>
          <a:p>
            <a:r>
              <a:rPr lang="en-US" dirty="0" smtClean="0"/>
              <a:t>Cloud:</a:t>
            </a:r>
          </a:p>
          <a:p>
            <a:endParaRPr lang="en-US" dirty="0"/>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7260" y="2976496"/>
            <a:ext cx="1596202" cy="12068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3315" y="2947104"/>
            <a:ext cx="1613666" cy="12362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5080" y="2937307"/>
            <a:ext cx="1609511" cy="1246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ight Arrow 8"/>
          <p:cNvSpPr/>
          <p:nvPr/>
        </p:nvSpPr>
        <p:spPr>
          <a:xfrm>
            <a:off x="2788920" y="3497580"/>
            <a:ext cx="617220" cy="2180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a:endParaRPr lang="en-US"/>
          </a:p>
        </p:txBody>
      </p:sp>
      <p:sp>
        <p:nvSpPr>
          <p:cNvPr id="10" name="Right Arrow 9"/>
          <p:cNvSpPr/>
          <p:nvPr/>
        </p:nvSpPr>
        <p:spPr>
          <a:xfrm>
            <a:off x="5463540" y="3497580"/>
            <a:ext cx="617220" cy="2180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a:endParaRPr lang="en-US"/>
          </a:p>
        </p:txBody>
      </p:sp>
      <p:sp>
        <p:nvSpPr>
          <p:cNvPr id="6" name="Slide Number Placeholder 5"/>
          <p:cNvSpPr>
            <a:spLocks noGrp="1"/>
          </p:cNvSpPr>
          <p:nvPr>
            <p:ph type="sldNum" sz="quarter" idx="12"/>
          </p:nvPr>
        </p:nvSpPr>
        <p:spPr/>
        <p:txBody>
          <a:bodyPr/>
          <a:lstStyle/>
          <a:p>
            <a:pPr>
              <a:defRPr/>
            </a:pPr>
            <a:fld id="{9DD8C06B-63CD-420D-A5E5-FAF30A333CA2}" type="slidenum">
              <a:rPr lang="en-US" smtClean="0"/>
              <a:pPr>
                <a:defRPr/>
              </a:pPr>
              <a:t>13</a:t>
            </a:fld>
            <a:endParaRPr lang="en-US"/>
          </a:p>
        </p:txBody>
      </p:sp>
    </p:spTree>
    <p:extLst>
      <p:ext uri="{BB962C8B-B14F-4D97-AF65-F5344CB8AC3E}">
        <p14:creationId xmlns:p14="http://schemas.microsoft.com/office/powerpoint/2010/main" val="5461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normAutofit fontScale="90000"/>
          </a:bodyPr>
          <a:lstStyle/>
          <a:p>
            <a:r>
              <a:rPr lang="en-US" sz="4800" dirty="0" smtClean="0"/>
              <a:t>Create sprites and backgrounds using the Paint </a:t>
            </a:r>
            <a:r>
              <a:rPr lang="en-US" sz="4800" dirty="0"/>
              <a:t>Editor</a:t>
            </a:r>
            <a:endParaRPr lang="en-US" sz="3200" dirty="0"/>
          </a:p>
        </p:txBody>
      </p:sp>
      <p:sp>
        <p:nvSpPr>
          <p:cNvPr id="59395" name="Rectangle 3"/>
          <p:cNvSpPr>
            <a:spLocks noGrp="1" noChangeArrowheads="1"/>
          </p:cNvSpPr>
          <p:nvPr>
            <p:ph type="subTitle" idx="1"/>
          </p:nvPr>
        </p:nvSpPr>
        <p:spPr/>
        <p:txBody>
          <a:bodyPr/>
          <a:lstStyle/>
          <a:p>
            <a:r>
              <a:rPr lang="en-US" dirty="0" smtClean="0"/>
              <a:t>Basic Features</a:t>
            </a:r>
          </a:p>
          <a:p>
            <a:endParaRPr lang="en-US" dirty="0"/>
          </a:p>
          <a:p>
            <a:r>
              <a:rPr lang="en-US" dirty="0" smtClean="0">
                <a:solidFill>
                  <a:srgbClr val="FF0000"/>
                </a:solidFill>
              </a:rPr>
              <a:t>END</a:t>
            </a:r>
            <a:endParaRPr lang="en-US" dirty="0">
              <a:solidFill>
                <a:srgbClr val="FF0000"/>
              </a:solidFill>
            </a:endParaRPr>
          </a:p>
        </p:txBody>
      </p:sp>
      <p:sp>
        <p:nvSpPr>
          <p:cNvPr id="4" name="Slide Number Placeholder 5"/>
          <p:cNvSpPr>
            <a:spLocks noGrp="1"/>
          </p:cNvSpPr>
          <p:nvPr>
            <p:ph type="sldNum" sz="quarter" idx="12"/>
          </p:nvPr>
        </p:nvSpPr>
        <p:spPr/>
        <p:txBody>
          <a:bodyPr/>
          <a:lstStyle/>
          <a:p>
            <a:fld id="{08AE0EEF-1E14-481A-B0B5-5B7ACCB8DFDD}" type="slidenum">
              <a:rPr lang="en-US"/>
              <a:pPr/>
              <a:t>14</a:t>
            </a:fld>
            <a:endParaRPr lang="en-US"/>
          </a:p>
        </p:txBody>
      </p:sp>
      <p:sp>
        <p:nvSpPr>
          <p:cNvPr id="2" name="Footer Placeholder 1"/>
          <p:cNvSpPr>
            <a:spLocks noGrp="1"/>
          </p:cNvSpPr>
          <p:nvPr>
            <p:ph type="ftr" sz="quarter" idx="11"/>
          </p:nvPr>
        </p:nvSpPr>
        <p:spPr/>
        <p:txBody>
          <a:bodyPr/>
          <a:lstStyle/>
          <a:p>
            <a:r>
              <a:rPr lang="en-US" smtClean="0"/>
              <a:t>Author: Abhay B. Joshi (abjoshi@yahoo.com)</a:t>
            </a:r>
            <a:endParaRPr lang="en-US"/>
          </a:p>
        </p:txBody>
      </p:sp>
    </p:spTree>
    <p:extLst>
      <p:ext uri="{BB962C8B-B14F-4D97-AF65-F5344CB8AC3E}">
        <p14:creationId xmlns:p14="http://schemas.microsoft.com/office/powerpoint/2010/main" val="37044557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C22714DD-F537-4C3F-B064-8A79D0E2DC01}" type="slidenum">
              <a:rPr lang="en-US" smtClean="0"/>
              <a:pPr/>
              <a:t>2</a:t>
            </a:fld>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52400"/>
            <a:ext cx="1143000" cy="6351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9266" y="1066800"/>
            <a:ext cx="2268534" cy="1055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433513" y="316468"/>
            <a:ext cx="6567487" cy="369332"/>
          </a:xfrm>
          <a:prstGeom prst="rect">
            <a:avLst/>
          </a:prstGeom>
          <a:noFill/>
        </p:spPr>
        <p:txBody>
          <a:bodyPr wrap="square" rtlCol="0">
            <a:spAutoFit/>
          </a:bodyPr>
          <a:lstStyle/>
          <a:p>
            <a:r>
              <a:rPr lang="en-US" dirty="0" smtClean="0"/>
              <a:t>Freehand using a brush. </a:t>
            </a:r>
            <a:r>
              <a:rPr lang="en-US" dirty="0"/>
              <a:t>Set brush thickness using </a:t>
            </a:r>
            <a:r>
              <a:rPr lang="en-US" dirty="0" smtClean="0"/>
              <a:t>this slider.</a:t>
            </a:r>
            <a:endParaRPr lang="en-US" dirty="0"/>
          </a:p>
        </p:txBody>
      </p:sp>
      <p:sp>
        <p:nvSpPr>
          <p:cNvPr id="10" name="TextBox 9"/>
          <p:cNvSpPr txBox="1"/>
          <p:nvPr/>
        </p:nvSpPr>
        <p:spPr>
          <a:xfrm>
            <a:off x="1447800" y="1002268"/>
            <a:ext cx="1518364" cy="369332"/>
          </a:xfrm>
          <a:prstGeom prst="rect">
            <a:avLst/>
          </a:prstGeom>
          <a:noFill/>
        </p:spPr>
        <p:txBody>
          <a:bodyPr wrap="none" rtlCol="0">
            <a:spAutoFit/>
          </a:bodyPr>
          <a:lstStyle/>
          <a:p>
            <a:r>
              <a:rPr lang="en-US" dirty="0" smtClean="0"/>
              <a:t>Straight lines</a:t>
            </a:r>
            <a:endParaRPr lang="en-US" dirty="0"/>
          </a:p>
        </p:txBody>
      </p:sp>
      <p:sp>
        <p:nvSpPr>
          <p:cNvPr id="11" name="TextBox 10"/>
          <p:cNvSpPr txBox="1"/>
          <p:nvPr/>
        </p:nvSpPr>
        <p:spPr>
          <a:xfrm>
            <a:off x="1447800" y="1611868"/>
            <a:ext cx="4031873" cy="369332"/>
          </a:xfrm>
          <a:prstGeom prst="rect">
            <a:avLst/>
          </a:prstGeom>
          <a:noFill/>
        </p:spPr>
        <p:txBody>
          <a:bodyPr wrap="none" rtlCol="0">
            <a:spAutoFit/>
          </a:bodyPr>
          <a:lstStyle/>
          <a:p>
            <a:r>
              <a:rPr lang="en-US" dirty="0" smtClean="0"/>
              <a:t>Rectangles. Select filled or otherwise.</a:t>
            </a:r>
            <a:endParaRPr lang="en-US" dirty="0"/>
          </a:p>
        </p:txBody>
      </p:sp>
      <p:sp>
        <p:nvSpPr>
          <p:cNvPr id="12" name="TextBox 11"/>
          <p:cNvSpPr txBox="1"/>
          <p:nvPr/>
        </p:nvSpPr>
        <p:spPr>
          <a:xfrm>
            <a:off x="1447800" y="2221468"/>
            <a:ext cx="3557384" cy="369332"/>
          </a:xfrm>
          <a:prstGeom prst="rect">
            <a:avLst/>
          </a:prstGeom>
          <a:noFill/>
        </p:spPr>
        <p:txBody>
          <a:bodyPr wrap="none" rtlCol="0">
            <a:spAutoFit/>
          </a:bodyPr>
          <a:lstStyle/>
          <a:p>
            <a:r>
              <a:rPr lang="en-US" dirty="0" smtClean="0"/>
              <a:t>Ellipse. </a:t>
            </a:r>
            <a:r>
              <a:rPr lang="en-US" dirty="0"/>
              <a:t>Select filled or </a:t>
            </a:r>
            <a:r>
              <a:rPr lang="en-US" dirty="0" smtClean="0"/>
              <a:t>otherwise.</a:t>
            </a:r>
            <a:endParaRPr lang="en-US" dirty="0"/>
          </a:p>
        </p:txBody>
      </p:sp>
      <p:sp>
        <p:nvSpPr>
          <p:cNvPr id="13" name="TextBox 12"/>
          <p:cNvSpPr txBox="1"/>
          <p:nvPr/>
        </p:nvSpPr>
        <p:spPr>
          <a:xfrm>
            <a:off x="1447800" y="2831068"/>
            <a:ext cx="1685141" cy="369332"/>
          </a:xfrm>
          <a:prstGeom prst="rect">
            <a:avLst/>
          </a:prstGeom>
          <a:noFill/>
        </p:spPr>
        <p:txBody>
          <a:bodyPr wrap="none" rtlCol="0">
            <a:spAutoFit/>
          </a:bodyPr>
          <a:lstStyle/>
          <a:p>
            <a:r>
              <a:rPr lang="en-US" dirty="0" smtClean="0"/>
              <a:t>Text. Pick font.</a:t>
            </a:r>
            <a:endParaRPr lang="en-US" dirty="0"/>
          </a:p>
        </p:txBody>
      </p:sp>
      <p:sp>
        <p:nvSpPr>
          <p:cNvPr id="14" name="TextBox 13"/>
          <p:cNvSpPr txBox="1"/>
          <p:nvPr/>
        </p:nvSpPr>
        <p:spPr>
          <a:xfrm>
            <a:off x="1447800" y="3440668"/>
            <a:ext cx="3121367" cy="369332"/>
          </a:xfrm>
          <a:prstGeom prst="rect">
            <a:avLst/>
          </a:prstGeom>
          <a:noFill/>
        </p:spPr>
        <p:txBody>
          <a:bodyPr wrap="none" rtlCol="0">
            <a:spAutoFit/>
          </a:bodyPr>
          <a:lstStyle/>
          <a:p>
            <a:r>
              <a:rPr lang="en-US" dirty="0" smtClean="0"/>
              <a:t>Fill color in an enclosed area</a:t>
            </a:r>
            <a:endParaRPr lang="en-US" dirty="0"/>
          </a:p>
        </p:txBody>
      </p:sp>
      <p:sp>
        <p:nvSpPr>
          <p:cNvPr id="15" name="TextBox 14"/>
          <p:cNvSpPr txBox="1"/>
          <p:nvPr/>
        </p:nvSpPr>
        <p:spPr>
          <a:xfrm>
            <a:off x="1447800" y="3974068"/>
            <a:ext cx="3916457" cy="369332"/>
          </a:xfrm>
          <a:prstGeom prst="rect">
            <a:avLst/>
          </a:prstGeom>
          <a:noFill/>
        </p:spPr>
        <p:txBody>
          <a:bodyPr wrap="none" rtlCol="0">
            <a:spAutoFit/>
          </a:bodyPr>
          <a:lstStyle/>
          <a:p>
            <a:r>
              <a:rPr lang="en-US" dirty="0" smtClean="0"/>
              <a:t>Eraser tool. Set width using this tool.</a:t>
            </a:r>
            <a:endParaRPr lang="en-US" dirty="0"/>
          </a:p>
        </p:txBody>
      </p:sp>
      <p:sp>
        <p:nvSpPr>
          <p:cNvPr id="16" name="TextBox 15"/>
          <p:cNvSpPr txBox="1"/>
          <p:nvPr/>
        </p:nvSpPr>
        <p:spPr>
          <a:xfrm>
            <a:off x="1447800" y="4659868"/>
            <a:ext cx="5314275" cy="369332"/>
          </a:xfrm>
          <a:prstGeom prst="rect">
            <a:avLst/>
          </a:prstGeom>
          <a:noFill/>
        </p:spPr>
        <p:txBody>
          <a:bodyPr wrap="none" rtlCol="0">
            <a:spAutoFit/>
          </a:bodyPr>
          <a:lstStyle/>
          <a:p>
            <a:r>
              <a:rPr lang="en-US" dirty="0" smtClean="0"/>
              <a:t>Select an area for copying (ctrl-c) or cutting (ctrl-x)</a:t>
            </a:r>
            <a:endParaRPr lang="en-US" dirty="0"/>
          </a:p>
        </p:txBody>
      </p:sp>
      <p:sp>
        <p:nvSpPr>
          <p:cNvPr id="17" name="TextBox 16"/>
          <p:cNvSpPr txBox="1"/>
          <p:nvPr/>
        </p:nvSpPr>
        <p:spPr>
          <a:xfrm>
            <a:off x="1447800" y="5269468"/>
            <a:ext cx="2313454" cy="369332"/>
          </a:xfrm>
          <a:prstGeom prst="rect">
            <a:avLst/>
          </a:prstGeom>
          <a:noFill/>
        </p:spPr>
        <p:txBody>
          <a:bodyPr wrap="none" rtlCol="0">
            <a:spAutoFit/>
          </a:bodyPr>
          <a:lstStyle/>
          <a:p>
            <a:r>
              <a:rPr lang="en-US" dirty="0" smtClean="0"/>
              <a:t>Remove background</a:t>
            </a:r>
            <a:endParaRPr lang="en-US" dirty="0"/>
          </a:p>
        </p:txBody>
      </p:sp>
      <p:sp>
        <p:nvSpPr>
          <p:cNvPr id="18" name="TextBox 17"/>
          <p:cNvSpPr txBox="1"/>
          <p:nvPr/>
        </p:nvSpPr>
        <p:spPr>
          <a:xfrm>
            <a:off x="1447800" y="5879068"/>
            <a:ext cx="3647152" cy="369332"/>
          </a:xfrm>
          <a:prstGeom prst="rect">
            <a:avLst/>
          </a:prstGeom>
          <a:noFill/>
        </p:spPr>
        <p:txBody>
          <a:bodyPr wrap="none" rtlCol="0">
            <a:spAutoFit/>
          </a:bodyPr>
          <a:lstStyle/>
          <a:p>
            <a:r>
              <a:rPr lang="en-US" dirty="0" smtClean="0"/>
              <a:t>Make a copy of the selected area.</a:t>
            </a:r>
            <a:endParaRPr lang="en-US" dirty="0"/>
          </a:p>
        </p:txBody>
      </p:sp>
      <p:cxnSp>
        <p:nvCxnSpPr>
          <p:cNvPr id="20" name="Straight Arrow Connector 19"/>
          <p:cNvCxnSpPr/>
          <p:nvPr/>
        </p:nvCxnSpPr>
        <p:spPr>
          <a:xfrm>
            <a:off x="7467600" y="609600"/>
            <a:ext cx="0" cy="533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3962400"/>
            <a:ext cx="1190625"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4" name="Straight Arrow Connector 23"/>
          <p:cNvCxnSpPr/>
          <p:nvPr/>
        </p:nvCxnSpPr>
        <p:spPr>
          <a:xfrm>
            <a:off x="5334000" y="4191000"/>
            <a:ext cx="111257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14950" y="838200"/>
            <a:ext cx="1009650"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43550" y="2247900"/>
            <a:ext cx="1009650"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91325" y="2362200"/>
            <a:ext cx="1743075" cy="134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1" name="Straight Arrow Connector 30"/>
          <p:cNvCxnSpPr/>
          <p:nvPr/>
        </p:nvCxnSpPr>
        <p:spPr>
          <a:xfrm flipV="1">
            <a:off x="5567953" y="1295400"/>
            <a:ext cx="251822" cy="29896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3124200" y="3015734"/>
            <a:ext cx="3581400" cy="1321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endCxn id="1030" idx="1"/>
          </p:cNvCxnSpPr>
          <p:nvPr/>
        </p:nvCxnSpPr>
        <p:spPr>
          <a:xfrm>
            <a:off x="4876800" y="2438400"/>
            <a:ext cx="666750" cy="1905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1174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p:txBody>
          <a:bodyPr/>
          <a:lstStyle/>
          <a:p>
            <a:r>
              <a:rPr lang="en-US"/>
              <a:t>Simple features</a:t>
            </a:r>
          </a:p>
        </p:txBody>
      </p:sp>
      <p:sp>
        <p:nvSpPr>
          <p:cNvPr id="246787" name="Rectangle 3"/>
          <p:cNvSpPr>
            <a:spLocks noGrp="1" noChangeArrowheads="1"/>
          </p:cNvSpPr>
          <p:nvPr>
            <p:ph idx="1"/>
          </p:nvPr>
        </p:nvSpPr>
        <p:spPr/>
        <p:txBody>
          <a:bodyPr/>
          <a:lstStyle/>
          <a:p>
            <a:pPr marL="609600" indent="-609600"/>
            <a:endParaRPr lang="en-US" dirty="0" smtClean="0"/>
          </a:p>
          <a:p>
            <a:pPr marL="609600" indent="-609600"/>
            <a:r>
              <a:rPr lang="en-US" dirty="0" smtClean="0"/>
              <a:t>Free-hand </a:t>
            </a:r>
            <a:r>
              <a:rPr lang="en-US" dirty="0"/>
              <a:t>drawing (you can select size and color)</a:t>
            </a:r>
            <a:br>
              <a:rPr lang="en-US" dirty="0"/>
            </a:br>
            <a:endParaRPr lang="en-US" dirty="0"/>
          </a:p>
          <a:p>
            <a:pPr marL="609600" indent="-609600"/>
            <a:r>
              <a:rPr lang="en-US" dirty="0"/>
              <a:t>Lines (you can select size and color)</a:t>
            </a:r>
            <a:br>
              <a:rPr lang="en-US" dirty="0"/>
            </a:br>
            <a:endParaRPr lang="en-US" dirty="0"/>
          </a:p>
          <a:p>
            <a:pPr marL="609600" indent="-609600"/>
            <a:r>
              <a:rPr lang="en-US" dirty="0"/>
              <a:t>Squares/rectangles: filled or empty</a:t>
            </a:r>
          </a:p>
        </p:txBody>
      </p:sp>
      <p:sp>
        <p:nvSpPr>
          <p:cNvPr id="4" name="Slide Number Placeholder 5"/>
          <p:cNvSpPr>
            <a:spLocks noGrp="1"/>
          </p:cNvSpPr>
          <p:nvPr>
            <p:ph type="sldNum" sz="quarter" idx="12"/>
          </p:nvPr>
        </p:nvSpPr>
        <p:spPr/>
        <p:txBody>
          <a:bodyPr/>
          <a:lstStyle/>
          <a:p>
            <a:fld id="{76DF2999-2356-446E-9A98-1FF1D420DE5C}" type="slidenum">
              <a:rPr lang="en-US"/>
              <a:pPr/>
              <a:t>3</a:t>
            </a:fld>
            <a:endParaRPr lang="en-US"/>
          </a:p>
        </p:txBody>
      </p:sp>
      <p:sp>
        <p:nvSpPr>
          <p:cNvPr id="2" name="Footer Placeholder 1"/>
          <p:cNvSpPr>
            <a:spLocks noGrp="1"/>
          </p:cNvSpPr>
          <p:nvPr>
            <p:ph type="ftr" sz="quarter" idx="11"/>
          </p:nvPr>
        </p:nvSpPr>
        <p:spPr/>
        <p:txBody>
          <a:bodyPr/>
          <a:lstStyle/>
          <a:p>
            <a:r>
              <a:rPr lang="en-US" smtClean="0"/>
              <a:t>Author: Abhay B. Joshi (abjoshi@yahoo.com)</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1" name="Rectangle 3"/>
          <p:cNvSpPr>
            <a:spLocks noGrp="1" noChangeArrowheads="1"/>
          </p:cNvSpPr>
          <p:nvPr>
            <p:ph idx="1"/>
          </p:nvPr>
        </p:nvSpPr>
        <p:spPr/>
        <p:txBody>
          <a:bodyPr/>
          <a:lstStyle/>
          <a:p>
            <a:r>
              <a:rPr lang="en-US" dirty="0"/>
              <a:t>Circles/ovals: filled or empty, starting from upper-left corner to the lower-right corner of the containing square/rectangle.</a:t>
            </a:r>
            <a:br>
              <a:rPr lang="en-US" dirty="0"/>
            </a:br>
            <a:endParaRPr lang="en-US" dirty="0"/>
          </a:p>
          <a:p>
            <a:r>
              <a:rPr lang="en-US" dirty="0" smtClean="0"/>
              <a:t>Erase using shapes</a:t>
            </a:r>
            <a:endParaRPr lang="en-US" dirty="0"/>
          </a:p>
        </p:txBody>
      </p:sp>
      <p:sp>
        <p:nvSpPr>
          <p:cNvPr id="3" name="Slide Number Placeholder 5"/>
          <p:cNvSpPr>
            <a:spLocks noGrp="1"/>
          </p:cNvSpPr>
          <p:nvPr>
            <p:ph type="sldNum" sz="quarter" idx="12"/>
          </p:nvPr>
        </p:nvSpPr>
        <p:spPr/>
        <p:txBody>
          <a:bodyPr/>
          <a:lstStyle/>
          <a:p>
            <a:fld id="{9DEB6ACF-2C59-42AB-AE82-DE76E4E9E5C7}" type="slidenum">
              <a:rPr lang="en-US"/>
              <a:pPr/>
              <a:t>4</a:t>
            </a:fld>
            <a:endParaRPr lang="en-US"/>
          </a:p>
        </p:txBody>
      </p:sp>
      <p:sp>
        <p:nvSpPr>
          <p:cNvPr id="2" name="Footer Placeholder 1"/>
          <p:cNvSpPr>
            <a:spLocks noGrp="1"/>
          </p:cNvSpPr>
          <p:nvPr>
            <p:ph type="ftr" sz="quarter" idx="11"/>
          </p:nvPr>
        </p:nvSpPr>
        <p:spPr/>
        <p:txBody>
          <a:bodyPr/>
          <a:lstStyle/>
          <a:p>
            <a:r>
              <a:rPr lang="en-US" smtClean="0"/>
              <a:t>Author: Abhay B. Joshi (abjoshi@yahoo.com)</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Perfect Shapes</a:t>
            </a:r>
            <a:endParaRPr lang="en-US" dirty="0"/>
          </a:p>
        </p:txBody>
      </p:sp>
      <p:sp>
        <p:nvSpPr>
          <p:cNvPr id="3" name="Content Placeholder 2"/>
          <p:cNvSpPr>
            <a:spLocks noGrp="1"/>
          </p:cNvSpPr>
          <p:nvPr>
            <p:ph idx="1"/>
          </p:nvPr>
        </p:nvSpPr>
        <p:spPr/>
        <p:txBody>
          <a:bodyPr/>
          <a:lstStyle/>
          <a:p>
            <a:endParaRPr lang="en-US" dirty="0" smtClean="0"/>
          </a:p>
          <a:p>
            <a:r>
              <a:rPr lang="en-US" dirty="0" smtClean="0"/>
              <a:t>To draw a perfect circle or square or straight line, hold the SHIFT key when you drag the mouse.</a:t>
            </a:r>
          </a:p>
          <a:p>
            <a:endParaRPr lang="en-US" dirty="0"/>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C22714DD-F537-4C3F-B064-8A79D0E2DC01}" type="slidenum">
              <a:rPr lang="en-US" smtClean="0"/>
              <a:pPr/>
              <a:t>5</a:t>
            </a:fld>
            <a:endParaRPr lang="en-US"/>
          </a:p>
        </p:txBody>
      </p:sp>
    </p:spTree>
    <p:extLst>
      <p:ext uri="{BB962C8B-B14F-4D97-AF65-F5344CB8AC3E}">
        <p14:creationId xmlns:p14="http://schemas.microsoft.com/office/powerpoint/2010/main" val="23994736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p:txBody>
          <a:bodyPr/>
          <a:lstStyle/>
          <a:p>
            <a:r>
              <a:rPr lang="en-US"/>
              <a:t>Color</a:t>
            </a:r>
          </a:p>
        </p:txBody>
      </p:sp>
      <p:sp>
        <p:nvSpPr>
          <p:cNvPr id="249859" name="Rectangle 3"/>
          <p:cNvSpPr>
            <a:spLocks noGrp="1" noChangeArrowheads="1"/>
          </p:cNvSpPr>
          <p:nvPr>
            <p:ph sz="half" idx="1"/>
          </p:nvPr>
        </p:nvSpPr>
        <p:spPr/>
        <p:txBody>
          <a:bodyPr/>
          <a:lstStyle/>
          <a:p>
            <a:r>
              <a:rPr lang="en-US" dirty="0" smtClean="0"/>
              <a:t>Three ways </a:t>
            </a:r>
            <a:r>
              <a:rPr lang="en-US" dirty="0"/>
              <a:t>to choose: color </a:t>
            </a:r>
            <a:r>
              <a:rPr lang="en-US" dirty="0" smtClean="0"/>
              <a:t>squares, histogram, and color picker</a:t>
            </a:r>
            <a:endParaRPr lang="en-US" dirty="0"/>
          </a:p>
          <a:p>
            <a:pPr>
              <a:buFontTx/>
              <a:buNone/>
            </a:pPr>
            <a:endParaRPr lang="en-US" dirty="0"/>
          </a:p>
        </p:txBody>
      </p:sp>
      <p:sp>
        <p:nvSpPr>
          <p:cNvPr id="249860" name="Rectangle 4"/>
          <p:cNvSpPr>
            <a:spLocks noGrp="1" noChangeArrowheads="1"/>
          </p:cNvSpPr>
          <p:nvPr>
            <p:ph sz="half" idx="2"/>
          </p:nvPr>
        </p:nvSpPr>
        <p:spPr/>
        <p:txBody>
          <a:bodyPr/>
          <a:lstStyle/>
          <a:p>
            <a:r>
              <a:rPr lang="en-US" dirty="0"/>
              <a:t>There are two colors available at a time. Click to switch between the two.</a:t>
            </a:r>
          </a:p>
          <a:p>
            <a:endParaRPr lang="en-US" dirty="0"/>
          </a:p>
        </p:txBody>
      </p:sp>
      <p:sp>
        <p:nvSpPr>
          <p:cNvPr id="7" name="Slide Number Placeholder 6"/>
          <p:cNvSpPr>
            <a:spLocks noGrp="1"/>
          </p:cNvSpPr>
          <p:nvPr>
            <p:ph type="sldNum" sz="quarter" idx="12"/>
          </p:nvPr>
        </p:nvSpPr>
        <p:spPr/>
        <p:txBody>
          <a:bodyPr/>
          <a:lstStyle/>
          <a:p>
            <a:fld id="{4892A7A5-6D34-447C-9B13-BBCDEF609B39}" type="slidenum">
              <a:rPr lang="en-US"/>
              <a:pPr/>
              <a:t>6</a:t>
            </a:fld>
            <a:endParaRPr lang="en-US"/>
          </a:p>
        </p:txBody>
      </p:sp>
      <p:pic>
        <p:nvPicPr>
          <p:cNvPr id="24986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4038600"/>
            <a:ext cx="182880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r>
              <a:rPr lang="en-US" smtClean="0"/>
              <a:t>Author: Abhay B. Joshi (abjoshi@yahoo.com)</a:t>
            </a:r>
            <a:endParaRPr lang="en-US"/>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352800"/>
            <a:ext cx="4209128" cy="253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a:xfrm>
            <a:off x="457200" y="228600"/>
            <a:ext cx="8229600" cy="1143000"/>
          </a:xfrm>
        </p:spPr>
        <p:txBody>
          <a:bodyPr/>
          <a:lstStyle/>
          <a:p>
            <a:r>
              <a:rPr lang="en-US" dirty="0"/>
              <a:t>Fill color</a:t>
            </a:r>
          </a:p>
        </p:txBody>
      </p:sp>
      <p:sp>
        <p:nvSpPr>
          <p:cNvPr id="250883" name="Rectangle 3"/>
          <p:cNvSpPr>
            <a:spLocks noGrp="1" noChangeArrowheads="1"/>
          </p:cNvSpPr>
          <p:nvPr>
            <p:ph idx="1"/>
          </p:nvPr>
        </p:nvSpPr>
        <p:spPr>
          <a:xfrm>
            <a:off x="457200" y="1524000"/>
            <a:ext cx="8229600" cy="4800600"/>
          </a:xfrm>
        </p:spPr>
        <p:txBody>
          <a:bodyPr/>
          <a:lstStyle/>
          <a:p>
            <a:r>
              <a:rPr lang="en-US" sz="2800" dirty="0"/>
              <a:t>4 types of </a:t>
            </a:r>
            <a:r>
              <a:rPr lang="en-US" sz="2800" dirty="0" smtClean="0"/>
              <a:t>fill, gradients use two colors:</a:t>
            </a:r>
            <a:endParaRPr lang="en-US" sz="2800" dirty="0"/>
          </a:p>
          <a:p>
            <a:pPr>
              <a:buFontTx/>
              <a:buNone/>
            </a:pPr>
            <a:r>
              <a:rPr lang="en-US" sz="2800" dirty="0"/>
              <a:t> </a:t>
            </a:r>
          </a:p>
          <a:p>
            <a:endParaRPr lang="en-US" sz="2800" dirty="0"/>
          </a:p>
          <a:p>
            <a:r>
              <a:rPr lang="en-US" sz="2800" dirty="0"/>
              <a:t>First is the single color</a:t>
            </a:r>
          </a:p>
          <a:p>
            <a:r>
              <a:rPr lang="en-US" sz="2800" dirty="0"/>
              <a:t>Second is left-to-right gradient</a:t>
            </a:r>
          </a:p>
          <a:p>
            <a:r>
              <a:rPr lang="en-US" sz="2800" dirty="0"/>
              <a:t>Third is top-to-bottom gradient</a:t>
            </a:r>
          </a:p>
          <a:p>
            <a:r>
              <a:rPr lang="en-US" sz="2800" dirty="0"/>
              <a:t>Fourth is center to out gradient (center determined by where you click): you can fill multiple times </a:t>
            </a:r>
          </a:p>
        </p:txBody>
      </p:sp>
      <p:sp>
        <p:nvSpPr>
          <p:cNvPr id="5" name="Slide Number Placeholder 5"/>
          <p:cNvSpPr>
            <a:spLocks noGrp="1"/>
          </p:cNvSpPr>
          <p:nvPr>
            <p:ph type="sldNum" sz="quarter" idx="12"/>
          </p:nvPr>
        </p:nvSpPr>
        <p:spPr/>
        <p:txBody>
          <a:bodyPr/>
          <a:lstStyle/>
          <a:p>
            <a:fld id="{F050F840-4271-472D-81CE-CE9F247AFCAB}" type="slidenum">
              <a:rPr lang="en-US"/>
              <a:pPr/>
              <a:t>7</a:t>
            </a:fld>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2447925"/>
            <a:ext cx="976690" cy="904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Footer Placeholder 1"/>
          <p:cNvSpPr>
            <a:spLocks noGrp="1"/>
          </p:cNvSpPr>
          <p:nvPr>
            <p:ph type="ftr" sz="quarter" idx="11"/>
          </p:nvPr>
        </p:nvSpPr>
        <p:spPr/>
        <p:txBody>
          <a:bodyPr/>
          <a:lstStyle/>
          <a:p>
            <a:r>
              <a:rPr lang="en-US" smtClean="0"/>
              <a:t>Author: Abhay B. Joshi (abjoshi@yahoo.com)</a:t>
            </a:r>
            <a:endParaRPr lang="en-US"/>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2133600"/>
            <a:ext cx="224028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ChangeArrowheads="1"/>
          </p:cNvSpPr>
          <p:nvPr>
            <p:ph type="title"/>
          </p:nvPr>
        </p:nvSpPr>
        <p:spPr/>
        <p:txBody>
          <a:bodyPr/>
          <a:lstStyle/>
          <a:p>
            <a:r>
              <a:rPr lang="en-US"/>
              <a:t>Zoom in and out</a:t>
            </a:r>
          </a:p>
        </p:txBody>
      </p:sp>
      <p:sp>
        <p:nvSpPr>
          <p:cNvPr id="262147" name="Rectangle 3"/>
          <p:cNvSpPr>
            <a:spLocks noGrp="1" noChangeArrowheads="1"/>
          </p:cNvSpPr>
          <p:nvPr>
            <p:ph idx="1"/>
          </p:nvPr>
        </p:nvSpPr>
        <p:spPr/>
        <p:txBody>
          <a:bodyPr/>
          <a:lstStyle/>
          <a:p>
            <a:endParaRPr lang="en-US" dirty="0"/>
          </a:p>
          <a:p>
            <a:endParaRPr lang="en-US" dirty="0"/>
          </a:p>
          <a:p>
            <a:endParaRPr lang="en-US" dirty="0"/>
          </a:p>
          <a:p>
            <a:endParaRPr lang="en-US" dirty="0" smtClean="0"/>
          </a:p>
          <a:p>
            <a:r>
              <a:rPr lang="en-US" dirty="0" smtClean="0"/>
              <a:t>Use </a:t>
            </a:r>
            <a:r>
              <a:rPr lang="en-US" dirty="0"/>
              <a:t>the + and - buttons to zoom in or out on your image. Your image can fill the entire screen.</a:t>
            </a:r>
          </a:p>
          <a:p>
            <a:endParaRPr lang="en-US" dirty="0"/>
          </a:p>
        </p:txBody>
      </p:sp>
      <p:sp>
        <p:nvSpPr>
          <p:cNvPr id="5" name="Slide Number Placeholder 5"/>
          <p:cNvSpPr>
            <a:spLocks noGrp="1"/>
          </p:cNvSpPr>
          <p:nvPr>
            <p:ph type="sldNum" sz="quarter" idx="12"/>
          </p:nvPr>
        </p:nvSpPr>
        <p:spPr/>
        <p:txBody>
          <a:bodyPr/>
          <a:lstStyle/>
          <a:p>
            <a:fld id="{E64CDD22-46C1-4993-916E-82719EDEF240}" type="slidenum">
              <a:rPr lang="en-US"/>
              <a:pPr/>
              <a:t>8</a:t>
            </a:fld>
            <a:endParaRPr lang="en-US"/>
          </a:p>
        </p:txBody>
      </p:sp>
      <p:sp>
        <p:nvSpPr>
          <p:cNvPr id="2" name="Footer Placeholder 1"/>
          <p:cNvSpPr>
            <a:spLocks noGrp="1"/>
          </p:cNvSpPr>
          <p:nvPr>
            <p:ph type="ftr" sz="quarter" idx="11"/>
          </p:nvPr>
        </p:nvSpPr>
        <p:spPr/>
        <p:txBody>
          <a:bodyPr/>
          <a:lstStyle/>
          <a:p>
            <a:r>
              <a:rPr lang="en-US" smtClean="0"/>
              <a:t>Author: Abhay B. Joshi (abjoshi@yahoo.com)</a:t>
            </a:r>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2057400"/>
            <a:ext cx="2819400" cy="1794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676399"/>
            <a:ext cx="5867400" cy="1696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304800"/>
            <a:ext cx="8229600" cy="1143000"/>
          </a:xfrm>
        </p:spPr>
        <p:txBody>
          <a:bodyPr/>
          <a:lstStyle/>
          <a:p>
            <a:r>
              <a:rPr lang="en-US" dirty="0" smtClean="0"/>
              <a:t>Change Appearance</a:t>
            </a:r>
            <a:endParaRPr lang="en-US" dirty="0"/>
          </a:p>
        </p:txBody>
      </p:sp>
      <p:sp>
        <p:nvSpPr>
          <p:cNvPr id="3" name="Content Placeholder 2"/>
          <p:cNvSpPr>
            <a:spLocks noGrp="1"/>
          </p:cNvSpPr>
          <p:nvPr>
            <p:ph idx="1"/>
          </p:nvPr>
        </p:nvSpPr>
        <p:spPr/>
        <p:txBody>
          <a:bodyPr>
            <a:normAutofit/>
          </a:bodyPr>
          <a:lstStyle/>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C22714DD-F537-4C3F-B064-8A79D0E2DC01}" type="slidenum">
              <a:rPr lang="en-US" smtClean="0"/>
              <a:pPr/>
              <a:t>9</a:t>
            </a:fld>
            <a:endParaRPr lang="en-US"/>
          </a:p>
        </p:txBody>
      </p:sp>
      <p:sp>
        <p:nvSpPr>
          <p:cNvPr id="22" name="TextBox 21"/>
          <p:cNvSpPr txBox="1"/>
          <p:nvPr/>
        </p:nvSpPr>
        <p:spPr>
          <a:xfrm>
            <a:off x="1447800" y="4431268"/>
            <a:ext cx="1454244" cy="369332"/>
          </a:xfrm>
          <a:prstGeom prst="rect">
            <a:avLst/>
          </a:prstGeom>
          <a:noFill/>
        </p:spPr>
        <p:txBody>
          <a:bodyPr wrap="none" rtlCol="0">
            <a:spAutoFit/>
          </a:bodyPr>
          <a:lstStyle/>
          <a:p>
            <a:r>
              <a:rPr lang="en-US" dirty="0"/>
              <a:t>Flip left-right</a:t>
            </a:r>
          </a:p>
        </p:txBody>
      </p:sp>
      <p:sp>
        <p:nvSpPr>
          <p:cNvPr id="10" name="Line 7"/>
          <p:cNvSpPr>
            <a:spLocks noChangeShapeType="1"/>
          </p:cNvSpPr>
          <p:nvPr/>
        </p:nvSpPr>
        <p:spPr bwMode="auto">
          <a:xfrm flipV="1">
            <a:off x="2438400" y="3124200"/>
            <a:ext cx="1295400" cy="12192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Line 8"/>
          <p:cNvSpPr>
            <a:spLocks noChangeShapeType="1"/>
          </p:cNvSpPr>
          <p:nvPr/>
        </p:nvSpPr>
        <p:spPr bwMode="auto">
          <a:xfrm flipV="1">
            <a:off x="4229100" y="3276600"/>
            <a:ext cx="647700" cy="10668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TextBox 20"/>
          <p:cNvSpPr txBox="1"/>
          <p:nvPr/>
        </p:nvSpPr>
        <p:spPr>
          <a:xfrm>
            <a:off x="3252867" y="4419600"/>
            <a:ext cx="1928733" cy="369332"/>
          </a:xfrm>
          <a:prstGeom prst="rect">
            <a:avLst/>
          </a:prstGeom>
          <a:noFill/>
        </p:spPr>
        <p:txBody>
          <a:bodyPr wrap="none" rtlCol="0">
            <a:spAutoFit/>
          </a:bodyPr>
          <a:lstStyle/>
          <a:p>
            <a:r>
              <a:rPr lang="en-US" dirty="0"/>
              <a:t>Flip upside-down</a:t>
            </a:r>
          </a:p>
        </p:txBody>
      </p:sp>
      <p:sp>
        <p:nvSpPr>
          <p:cNvPr id="25" name="Line 8"/>
          <p:cNvSpPr>
            <a:spLocks noChangeShapeType="1"/>
          </p:cNvSpPr>
          <p:nvPr/>
        </p:nvSpPr>
        <p:spPr bwMode="auto">
          <a:xfrm flipH="1" flipV="1">
            <a:off x="6096000" y="3200400"/>
            <a:ext cx="838200" cy="11430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TextBox 25"/>
          <p:cNvSpPr txBox="1"/>
          <p:nvPr/>
        </p:nvSpPr>
        <p:spPr>
          <a:xfrm>
            <a:off x="5996067" y="4419600"/>
            <a:ext cx="2890535" cy="646331"/>
          </a:xfrm>
          <a:prstGeom prst="rect">
            <a:avLst/>
          </a:prstGeom>
          <a:noFill/>
        </p:spPr>
        <p:txBody>
          <a:bodyPr wrap="none" rtlCol="0">
            <a:spAutoFit/>
          </a:bodyPr>
          <a:lstStyle/>
          <a:p>
            <a:r>
              <a:rPr lang="en-US" dirty="0" smtClean="0"/>
              <a:t>Set the center of the sprite</a:t>
            </a:r>
          </a:p>
          <a:p>
            <a:r>
              <a:rPr lang="en-US" dirty="0" smtClean="0"/>
              <a:t>or costume.</a:t>
            </a:r>
            <a:endParaRPr lang="en-US" dirty="0"/>
          </a:p>
        </p:txBody>
      </p:sp>
    </p:spTree>
    <p:extLst>
      <p:ext uri="{BB962C8B-B14F-4D97-AF65-F5344CB8AC3E}">
        <p14:creationId xmlns:p14="http://schemas.microsoft.com/office/powerpoint/2010/main" val="6334200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15314</TotalTime>
  <Words>1934</Words>
  <Application>Microsoft Office PowerPoint</Application>
  <PresentationFormat>On-screen Show (4:3)</PresentationFormat>
  <Paragraphs>157</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Flow</vt:lpstr>
      <vt:lpstr>Create sprites and backgrounds using the Paint Editor</vt:lpstr>
      <vt:lpstr>PowerPoint Presentation</vt:lpstr>
      <vt:lpstr>Simple features</vt:lpstr>
      <vt:lpstr>PowerPoint Presentation</vt:lpstr>
      <vt:lpstr>Perfect Shapes</vt:lpstr>
      <vt:lpstr>Color</vt:lpstr>
      <vt:lpstr>Fill color</vt:lpstr>
      <vt:lpstr>Zoom in and out</vt:lpstr>
      <vt:lpstr>Change Appearance</vt:lpstr>
      <vt:lpstr>More buttons</vt:lpstr>
      <vt:lpstr>Combining sprites</vt:lpstr>
      <vt:lpstr>Vector mode</vt:lpstr>
      <vt:lpstr>Draw curves using circles</vt:lpstr>
      <vt:lpstr>Create sprites and backgrounds using the Paint Editor</vt:lpstr>
    </vt:vector>
  </TitlesOfParts>
  <Company>SPARK Institute of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SPARK Institute of Technology Giving children the power of computers     An Introduction</dc:title>
  <dc:creator>Abhay Joshi</dc:creator>
  <cp:lastModifiedBy>abhay</cp:lastModifiedBy>
  <cp:revision>134</cp:revision>
  <dcterms:created xsi:type="dcterms:W3CDTF">2008-07-02T03:00:02Z</dcterms:created>
  <dcterms:modified xsi:type="dcterms:W3CDTF">2019-05-22T00:19:00Z</dcterms:modified>
</cp:coreProperties>
</file>